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Comfortaa" panose="020B0604020202020204" charset="0"/>
      <p:regular r:id="rId43"/>
      <p:bold r:id="rId44"/>
    </p:embeddedFont>
    <p:embeddedFont>
      <p:font typeface="Roboto" panose="020B0604020202020204" charset="0"/>
      <p:regular r:id="rId45"/>
      <p:bold r:id="rId46"/>
      <p:italic r:id="rId47"/>
      <p:boldItalic r:id="rId48"/>
    </p:embeddedFont>
    <p:embeddedFont>
      <p:font typeface="Roboto Slab" panose="020B0604020202020204" charset="0"/>
      <p:regular r:id="rId49"/>
      <p:bold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5976f61a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5976f61a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5976f61a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5976f61a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5976f61a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85976f61a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5976f61a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5976f61a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5976f61a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5976f61a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5976f61a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5976f61a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5976f61a6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5976f61a6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5976f61a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5976f61a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5976f61a6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5976f61a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5976f61a6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5976f61a6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6f7a40185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6f7a4018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5976f61a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5976f61a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5976f61a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5976f61a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5976f61a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5976f61a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5976f61a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5976f61a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5976f61a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5976f61a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976f61a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976f61a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5976f61a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5976f61a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5976f61a6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5976f61a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5976f61a6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5976f61a6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5976f61a6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5976f61a6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5976f61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5976f61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5976f61a6_4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5976f61a6_4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5976f61a6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5976f61a6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976f61a6_4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976f61a6_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5976f61a6_4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5976f61a6_4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5976f61a6_4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5976f61a6_4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5976f61a6_4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5976f61a6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5976f61a6_4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5976f61a6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5976f61a6_4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85976f61a6_4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5976f61a6_4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5976f61a6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59c3bdde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59c3bdde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6f7a40185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6f7a4018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976f61a6_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976f61a6_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6f7a4018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6f7a4018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6f7a40185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6f7a40185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6f7a40185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6f7a4018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5976f61a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5976f61a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5976f61a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5976f61a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png"/><Relationship Id="rId5" Type="http://schemas.openxmlformats.org/officeDocument/2006/relationships/hyperlink" Target="mailto:marla.pike@sumnerschools.org"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png"/><Relationship Id="rId5" Type="http://schemas.openxmlformats.org/officeDocument/2006/relationships/hyperlink" Target="https://sumnerschoolstn.munisselfservice.com/login.aspx"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8.png"/><Relationship Id="rId5" Type="http://schemas.openxmlformats.org/officeDocument/2006/relationships/hyperlink" Target="http://www.sumnerschools.org/benefits"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1.xml"/><Relationship Id="rId7" Type="http://schemas.openxmlformats.org/officeDocument/2006/relationships/image" Target="../media/image4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0.png"/><Relationship Id="rId4" Type="http://schemas.openxmlformats.org/officeDocument/2006/relationships/notesSlide" Target="../notesSlides/notesSlide37.xml"/><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studentaid.ed.gov/sa/repay-loans/forgiveness-cancellation/public-service#apply" TargetMode="External"/><Relationship Id="rId5" Type="http://schemas.openxmlformats.org/officeDocument/2006/relationships/hyperlink" Target="https://studentaid.ed.gov/sa/repay-loans/forgiveness-cancellation/teacher"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hyperlink" Target="mailto:geneva.weatherford@sumnerschools.org"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mailto:marla.pike@sumnerschools.org" TargetMode="External"/><Relationship Id="rId5" Type="http://schemas.openxmlformats.org/officeDocument/2006/relationships/hyperlink" Target="mailto:jayme.mcfadden@sumnerschools.org" TargetMode="External"/><Relationship Id="rId4" Type="http://schemas.openxmlformats.org/officeDocument/2006/relationships/notesSlide" Target="../notesSlides/notesSlide40.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3525200" y="1188925"/>
            <a:ext cx="209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latin typeface="Comfortaa"/>
              <a:ea typeface="Comfortaa"/>
              <a:cs typeface="Comfortaa"/>
              <a:sym typeface="Comfortaa"/>
            </a:endParaRPr>
          </a:p>
        </p:txBody>
      </p:sp>
      <p:sp>
        <p:nvSpPr>
          <p:cNvPr id="64" name="Google Shape;64;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fortaa"/>
                <a:ea typeface="Comfortaa"/>
                <a:cs typeface="Comfortaa"/>
                <a:sym typeface="Comfortaa"/>
              </a:rPr>
              <a:t>New Hire Processing</a:t>
            </a:r>
            <a:endParaRPr>
              <a:latin typeface="Comfortaa"/>
              <a:ea typeface="Comfortaa"/>
              <a:cs typeface="Comfortaa"/>
              <a:sym typeface="Comfortaa"/>
            </a:endParaRPr>
          </a:p>
          <a:p>
            <a:pPr marL="0" lvl="0" indent="0" algn="ctr" rtl="0">
              <a:spcBef>
                <a:spcPts val="0"/>
              </a:spcBef>
              <a:spcAft>
                <a:spcPts val="0"/>
              </a:spcAft>
              <a:buNone/>
            </a:pPr>
            <a:r>
              <a:rPr lang="en">
                <a:latin typeface="Comfortaa"/>
                <a:ea typeface="Comfortaa"/>
                <a:cs typeface="Comfortaa"/>
                <a:sym typeface="Comfortaa"/>
              </a:rPr>
              <a:t>Certified Employees</a:t>
            </a:r>
            <a:endParaRPr>
              <a:latin typeface="Comfortaa"/>
              <a:ea typeface="Comfortaa"/>
              <a:cs typeface="Comfortaa"/>
              <a:sym typeface="Comfortaa"/>
            </a:endParaRPr>
          </a:p>
        </p:txBody>
      </p:sp>
      <p:pic>
        <p:nvPicPr>
          <p:cNvPr id="65" name="Google Shape;65;p13"/>
          <p:cNvPicPr preferRelativeResize="0"/>
          <p:nvPr/>
        </p:nvPicPr>
        <p:blipFill>
          <a:blip r:embed="rId3">
            <a:alphaModFix/>
          </a:blip>
          <a:stretch>
            <a:fillRect/>
          </a:stretch>
        </p:blipFill>
        <p:spPr>
          <a:xfrm>
            <a:off x="3525250" y="1209675"/>
            <a:ext cx="2093500" cy="1631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Definition of Unlawful Harassment. </a:t>
            </a:r>
            <a:endParaRPr sz="2400" b="1"/>
          </a:p>
          <a:p>
            <a:pPr marL="0" lvl="0" indent="0" algn="l" rtl="0">
              <a:spcBef>
                <a:spcPts val="0"/>
              </a:spcBef>
              <a:spcAft>
                <a:spcPts val="0"/>
              </a:spcAft>
              <a:buNone/>
            </a:pPr>
            <a:endParaRPr sz="1800"/>
          </a:p>
          <a:p>
            <a:pPr marL="0" lvl="0" indent="0" algn="l" rtl="0">
              <a:spcBef>
                <a:spcPts val="0"/>
              </a:spcBef>
              <a:spcAft>
                <a:spcPts val="0"/>
              </a:spcAft>
              <a:buNone/>
            </a:pPr>
            <a:r>
              <a:rPr lang="en" sz="1800"/>
              <a:t>“Unlawful harassment” is conduct that has the purpose or effect of creating an intimidating, hostile, or offensive work environment; has the purpose or effect of substantially and unreasonably interfering with an individual’s work performance; or otherwise adversely affects an individual’s employment opportunities because of the individual’s membership in a protected class.</a:t>
            </a:r>
            <a:endParaRPr sz="1800"/>
          </a:p>
        </p:txBody>
      </p:sp>
      <p:pic>
        <p:nvPicPr>
          <p:cNvPr id="133" name="Google Shape;133;p22"/>
          <p:cNvPicPr preferRelativeResize="0"/>
          <p:nvPr/>
        </p:nvPicPr>
        <p:blipFill>
          <a:blip r:embed="rId5">
            <a:alphaModFix/>
          </a:blip>
          <a:stretch>
            <a:fillRect/>
          </a:stretch>
        </p:blipFill>
        <p:spPr>
          <a:xfrm>
            <a:off x="6293200" y="1628775"/>
            <a:ext cx="2419350" cy="1885950"/>
          </a:xfrm>
          <a:prstGeom prst="rect">
            <a:avLst/>
          </a:prstGeom>
          <a:noFill/>
          <a:ln>
            <a:noFill/>
          </a:ln>
        </p:spPr>
      </p:pic>
      <p:pic>
        <p:nvPicPr>
          <p:cNvPr id="2" name="Audio 1">
            <a:hlinkClick r:id="" action="ppaction://media"/>
            <a:extLst>
              <a:ext uri="{FF2B5EF4-FFF2-40B4-BE49-F238E27FC236}">
                <a16:creationId xmlns:a16="http://schemas.microsoft.com/office/drawing/2014/main" id="{38C2E250-ED34-4283-BB87-E680DB6FE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28"/>
    </mc:Choice>
    <mc:Fallback xmlns="">
      <p:transition spd="slow" advTm="1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Examples of Unlawful Harassment</a:t>
            </a:r>
            <a:endParaRPr/>
          </a:p>
        </p:txBody>
      </p:sp>
      <p:sp>
        <p:nvSpPr>
          <p:cNvPr id="139" name="Google Shape;139;p2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Unlawful harassment includes, but is not limited to:</a:t>
            </a:r>
            <a:endParaRPr sz="2000"/>
          </a:p>
          <a:p>
            <a:pPr marL="0" lvl="0" indent="0" algn="ctr" rtl="0">
              <a:spcBef>
                <a:spcPts val="1600"/>
              </a:spcBef>
              <a:spcAft>
                <a:spcPts val="1600"/>
              </a:spcAft>
              <a:buNone/>
            </a:pPr>
            <a:r>
              <a:rPr lang="en" sz="2000"/>
              <a:t>epithets; slurs; jokes; pranks; innuendo; comments; written or graphic material; stereotyping; or other threatening, hostile, or intimidating acts based on race, color, ancestry, national origin, gender, sex, sexual orientation, marital status, religion, age, disability, veteran status, or other characteristic protected by state or federal law.</a:t>
            </a:r>
            <a:endParaRPr sz="2000"/>
          </a:p>
        </p:txBody>
      </p:sp>
      <p:pic>
        <p:nvPicPr>
          <p:cNvPr id="2" name="Audio 1">
            <a:hlinkClick r:id="" action="ppaction://media"/>
            <a:extLst>
              <a:ext uri="{FF2B5EF4-FFF2-40B4-BE49-F238E27FC236}">
                <a16:creationId xmlns:a16="http://schemas.microsoft.com/office/drawing/2014/main" id="{5F8E2D92-319C-40B6-8552-DC10204AD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08"/>
    </mc:Choice>
    <mc:Fallback xmlns="">
      <p:transition spd="slow" advTm="1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3486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Definition of Sexual Harassment.</a:t>
            </a:r>
            <a:r>
              <a:rPr lang="en" sz="1800" b="1"/>
              <a:t> </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1800"/>
              <a:t>“Sexual harassment” is generally defined under both state and federal law as unwelcome sexual advances, requests for sexual favors, and other verbal or physical conduct of a sexual nature where: </a:t>
            </a:r>
            <a:endParaRPr sz="1800"/>
          </a:p>
          <a:p>
            <a:pPr marL="0" lvl="0" indent="0" algn="l" rtl="0">
              <a:spcBef>
                <a:spcPts val="0"/>
              </a:spcBef>
              <a:spcAft>
                <a:spcPts val="0"/>
              </a:spcAft>
              <a:buNone/>
            </a:pPr>
            <a:r>
              <a:rPr lang="en" sz="1800"/>
              <a:t>• Submission to or rejection of such conduct is made either explicitly or implicitly a term or condition of any individual’s employment or as a basis for employment decisions; or </a:t>
            </a:r>
            <a:endParaRPr sz="1800"/>
          </a:p>
          <a:p>
            <a:pPr marL="0" lvl="0" indent="0" algn="l" rtl="0">
              <a:spcBef>
                <a:spcPts val="0"/>
              </a:spcBef>
              <a:spcAft>
                <a:spcPts val="0"/>
              </a:spcAft>
              <a:buNone/>
            </a:pPr>
            <a:r>
              <a:rPr lang="en" sz="1800"/>
              <a:t>• Such conduct has the purpose or effect of unreasonably interfering with an individual’s work performance or creating an intimidating, hostile, or offensive work environment.</a:t>
            </a:r>
            <a:endParaRPr sz="1800"/>
          </a:p>
        </p:txBody>
      </p:sp>
      <p:pic>
        <p:nvPicPr>
          <p:cNvPr id="145" name="Google Shape;145;p24"/>
          <p:cNvPicPr preferRelativeResize="0"/>
          <p:nvPr/>
        </p:nvPicPr>
        <p:blipFill>
          <a:blip r:embed="rId5">
            <a:alphaModFix/>
          </a:blip>
          <a:stretch>
            <a:fillRect/>
          </a:stretch>
        </p:blipFill>
        <p:spPr>
          <a:xfrm>
            <a:off x="200175" y="1819275"/>
            <a:ext cx="3038475" cy="1504950"/>
          </a:xfrm>
          <a:prstGeom prst="rect">
            <a:avLst/>
          </a:prstGeom>
          <a:noFill/>
          <a:ln>
            <a:noFill/>
          </a:ln>
        </p:spPr>
      </p:pic>
      <p:pic>
        <p:nvPicPr>
          <p:cNvPr id="3" name="Audio 2">
            <a:hlinkClick r:id="" action="ppaction://media"/>
            <a:extLst>
              <a:ext uri="{FF2B5EF4-FFF2-40B4-BE49-F238E27FC236}">
                <a16:creationId xmlns:a16="http://schemas.microsoft.com/office/drawing/2014/main" id="{9691D0DB-21CD-4E39-B452-6CBB229729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75"/>
    </mc:Choice>
    <mc:Fallback xmlns="">
      <p:transition spd="slow" advTm="1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Examples of Sexual Harassment</a:t>
            </a:r>
            <a:endParaRPr/>
          </a:p>
        </p:txBody>
      </p:sp>
      <p:sp>
        <p:nvSpPr>
          <p:cNvPr id="151" name="Google Shape;151;p25"/>
          <p:cNvSpPr txBox="1">
            <a:spLocks noGrp="1"/>
          </p:cNvSpPr>
          <p:nvPr>
            <p:ph type="body" idx="1"/>
          </p:nvPr>
        </p:nvSpPr>
        <p:spPr>
          <a:xfrm>
            <a:off x="387900" y="1211149"/>
            <a:ext cx="8368200" cy="3078900"/>
          </a:xfrm>
          <a:prstGeom prst="rect">
            <a:avLst/>
          </a:prstGeom>
        </p:spPr>
        <p:txBody>
          <a:bodyPr spcFirstLastPara="1" wrap="square" lIns="91425" tIns="91425" rIns="91425" bIns="91425" anchor="t" anchorCtr="0">
            <a:noAutofit/>
          </a:bodyPr>
          <a:lstStyle/>
          <a:p>
            <a:pPr marL="457200" lvl="0" indent="0" algn="ctr" rtl="0">
              <a:lnSpc>
                <a:spcPct val="100000"/>
              </a:lnSpc>
              <a:spcBef>
                <a:spcPts val="0"/>
              </a:spcBef>
              <a:spcAft>
                <a:spcPts val="0"/>
              </a:spcAft>
              <a:buNone/>
            </a:pPr>
            <a:r>
              <a:rPr lang="en"/>
              <a:t>• Unwanted sexual advances, whether they involve physical touching or not; </a:t>
            </a:r>
            <a:endParaRPr/>
          </a:p>
          <a:p>
            <a:pPr marL="457200" lvl="0" indent="0" algn="ctr" rtl="0">
              <a:lnSpc>
                <a:spcPct val="100000"/>
              </a:lnSpc>
              <a:spcBef>
                <a:spcPts val="1600"/>
              </a:spcBef>
              <a:spcAft>
                <a:spcPts val="0"/>
              </a:spcAft>
              <a:buNone/>
            </a:pPr>
            <a:r>
              <a:rPr lang="en"/>
              <a:t>• Sexual epithets, jokes, written or oral references to sexual conduct, gossip regarding one’s sex life, comments about an individual’s body, comments about an individual’s sexual activity, deficiencies, or prowess; </a:t>
            </a:r>
            <a:endParaRPr/>
          </a:p>
          <a:p>
            <a:pPr marL="457200" lvl="0" indent="0" algn="ctr" rtl="0">
              <a:lnSpc>
                <a:spcPct val="100000"/>
              </a:lnSpc>
              <a:spcBef>
                <a:spcPts val="1600"/>
              </a:spcBef>
              <a:spcAft>
                <a:spcPts val="0"/>
              </a:spcAft>
              <a:buNone/>
            </a:pPr>
            <a:r>
              <a:rPr lang="en"/>
              <a:t>• Displaying sexually suggestive objects, pictures, or cartoons; </a:t>
            </a:r>
            <a:endParaRPr/>
          </a:p>
          <a:p>
            <a:pPr marL="457200" lvl="0" indent="0" algn="ctr" rtl="0">
              <a:lnSpc>
                <a:spcPct val="100000"/>
              </a:lnSpc>
              <a:spcBef>
                <a:spcPts val="1600"/>
              </a:spcBef>
              <a:spcAft>
                <a:spcPts val="0"/>
              </a:spcAft>
              <a:buNone/>
            </a:pPr>
            <a:r>
              <a:rPr lang="en"/>
              <a:t>• Unwelcome leering, whistling, brushing up against the body, sexual gestures, or suggestive or insulting comments; </a:t>
            </a:r>
            <a:endParaRPr/>
          </a:p>
          <a:p>
            <a:pPr marL="457200" lvl="0" indent="0" algn="ctr" rtl="0">
              <a:lnSpc>
                <a:spcPct val="100000"/>
              </a:lnSpc>
              <a:spcBef>
                <a:spcPts val="1600"/>
              </a:spcBef>
              <a:spcAft>
                <a:spcPts val="0"/>
              </a:spcAft>
              <a:buNone/>
            </a:pPr>
            <a:r>
              <a:rPr lang="en"/>
              <a:t>• Inquiries into one’s sexual experiences; and </a:t>
            </a:r>
            <a:endParaRPr/>
          </a:p>
          <a:p>
            <a:pPr marL="457200" lvl="0" indent="0" algn="ctr" rtl="0">
              <a:lnSpc>
                <a:spcPct val="100000"/>
              </a:lnSpc>
              <a:spcBef>
                <a:spcPts val="1600"/>
              </a:spcBef>
              <a:spcAft>
                <a:spcPts val="1600"/>
              </a:spcAft>
              <a:buNone/>
            </a:pPr>
            <a:r>
              <a:rPr lang="en"/>
              <a:t>• Discussion of one’s sexual activities.</a:t>
            </a:r>
            <a:endParaRPr/>
          </a:p>
        </p:txBody>
      </p:sp>
      <p:pic>
        <p:nvPicPr>
          <p:cNvPr id="2" name="Audio 1">
            <a:hlinkClick r:id="" action="ppaction://media"/>
            <a:extLst>
              <a:ext uri="{FF2B5EF4-FFF2-40B4-BE49-F238E27FC236}">
                <a16:creationId xmlns:a16="http://schemas.microsoft.com/office/drawing/2014/main" id="{C0ED8985-3910-4E13-B4EF-120ADC844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735"/>
    </mc:Choice>
    <mc:Fallback xmlns="">
      <p:transition spd="slow" advTm="8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Complaint Procedure &amp; Anti-Retaliation</a:t>
            </a:r>
            <a:endParaRPr/>
          </a:p>
        </p:txBody>
      </p:sp>
      <p:sp>
        <p:nvSpPr>
          <p:cNvPr id="157" name="Google Shape;157;p26"/>
          <p:cNvSpPr txBox="1">
            <a:spLocks noGrp="1"/>
          </p:cNvSpPr>
          <p:nvPr>
            <p:ph type="body" idx="1"/>
          </p:nvPr>
        </p:nvSpPr>
        <p:spPr>
          <a:xfrm>
            <a:off x="387900" y="122707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Any employee who believes he or she has been subject to or witnessed illegal discrimination, including sexual or other forms of unlawful harassment, is requested and encouraged to make a formal complaint in writing. </a:t>
            </a:r>
            <a:endParaRPr/>
          </a:p>
          <a:p>
            <a:pPr marL="0" lvl="0" indent="0" algn="l" rtl="0">
              <a:spcBef>
                <a:spcPts val="1600"/>
              </a:spcBef>
              <a:spcAft>
                <a:spcPts val="0"/>
              </a:spcAft>
              <a:buNone/>
            </a:pPr>
            <a:r>
              <a:rPr lang="en"/>
              <a:t>Submit complaint to your Principal/supervisor or to Human Resources.</a:t>
            </a:r>
            <a:endParaRPr/>
          </a:p>
          <a:p>
            <a:pPr marL="0" lvl="0" indent="0" algn="l" rtl="0">
              <a:spcBef>
                <a:spcPts val="1600"/>
              </a:spcBef>
              <a:spcAft>
                <a:spcPts val="0"/>
              </a:spcAft>
              <a:buNone/>
            </a:pPr>
            <a:r>
              <a:rPr lang="en"/>
              <a:t>No reprisal, retaliation, or other adverse action will be taken against an employee for making a complaint or report of discrimination or harassment or for assisting in the investigation of any such complaint or report. </a:t>
            </a:r>
            <a:endParaRPr/>
          </a:p>
          <a:p>
            <a:pPr marL="0" lvl="0" indent="0" algn="l" rtl="0">
              <a:spcBef>
                <a:spcPts val="1600"/>
              </a:spcBef>
              <a:spcAft>
                <a:spcPts val="1600"/>
              </a:spcAft>
              <a:buNone/>
            </a:pPr>
            <a:r>
              <a:rPr lang="en"/>
              <a:t>Any suspected retaliation or intimidation should be reported immediately to your principal/supervisor or Human Resources.</a:t>
            </a:r>
            <a:endParaRPr/>
          </a:p>
        </p:txBody>
      </p:sp>
      <p:pic>
        <p:nvPicPr>
          <p:cNvPr id="2" name="Audio 1">
            <a:hlinkClick r:id="" action="ppaction://media"/>
            <a:extLst>
              <a:ext uri="{FF2B5EF4-FFF2-40B4-BE49-F238E27FC236}">
                <a16:creationId xmlns:a16="http://schemas.microsoft.com/office/drawing/2014/main" id="{BB855B9A-A641-4E72-B2FB-EA332D92E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14"/>
    </mc:Choice>
    <mc:Fallback xmlns="">
      <p:transition spd="slow" advTm="3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7"/>
          <p:cNvPicPr preferRelativeResize="0"/>
          <p:nvPr/>
        </p:nvPicPr>
        <p:blipFill>
          <a:blip r:embed="rId5">
            <a:alphaModFix/>
          </a:blip>
          <a:stretch>
            <a:fillRect/>
          </a:stretch>
        </p:blipFill>
        <p:spPr>
          <a:xfrm rot="-356514">
            <a:off x="470900" y="239963"/>
            <a:ext cx="2143125" cy="2143125"/>
          </a:xfrm>
          <a:prstGeom prst="rect">
            <a:avLst/>
          </a:prstGeom>
          <a:noFill/>
          <a:ln>
            <a:noFill/>
          </a:ln>
        </p:spPr>
      </p:pic>
      <p:pic>
        <p:nvPicPr>
          <p:cNvPr id="163" name="Google Shape;163;p27"/>
          <p:cNvPicPr preferRelativeResize="0"/>
          <p:nvPr/>
        </p:nvPicPr>
        <p:blipFill>
          <a:blip r:embed="rId6">
            <a:alphaModFix/>
          </a:blip>
          <a:stretch>
            <a:fillRect/>
          </a:stretch>
        </p:blipFill>
        <p:spPr>
          <a:xfrm rot="607116">
            <a:off x="6150300" y="2925925"/>
            <a:ext cx="2447925" cy="1866900"/>
          </a:xfrm>
          <a:prstGeom prst="rect">
            <a:avLst/>
          </a:prstGeom>
          <a:noFill/>
          <a:ln>
            <a:noFill/>
          </a:ln>
        </p:spPr>
      </p:pic>
      <p:sp>
        <p:nvSpPr>
          <p:cNvPr id="164" name="Google Shape;164;p27"/>
          <p:cNvSpPr txBox="1"/>
          <p:nvPr/>
        </p:nvSpPr>
        <p:spPr>
          <a:xfrm>
            <a:off x="3304275" y="239975"/>
            <a:ext cx="4586100" cy="141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Roboto"/>
                <a:ea typeface="Roboto"/>
                <a:cs typeface="Roboto"/>
                <a:sym typeface="Roboto"/>
              </a:rPr>
              <a:t>Alcohol &amp; prescription drugs misuse &amp; illegal drugs WILL NOT BE TOLERATED.</a:t>
            </a: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r>
              <a:rPr lang="en" sz="1700" b="1">
                <a:solidFill>
                  <a:srgbClr val="FFFFFF"/>
                </a:solidFill>
                <a:latin typeface="Roboto"/>
                <a:ea typeface="Roboto"/>
                <a:cs typeface="Roboto"/>
                <a:sym typeface="Roboto"/>
              </a:rPr>
              <a:t>Employees must be fit for duty.</a:t>
            </a: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endParaRPr sz="1700" b="1">
              <a:solidFill>
                <a:srgbClr val="FFFFFF"/>
              </a:solidFill>
              <a:latin typeface="Roboto"/>
              <a:ea typeface="Roboto"/>
              <a:cs typeface="Roboto"/>
              <a:sym typeface="Roboto"/>
            </a:endParaRPr>
          </a:p>
          <a:p>
            <a:pPr marL="0" lvl="0" indent="0" algn="ctr" rtl="0">
              <a:spcBef>
                <a:spcPts val="0"/>
              </a:spcBef>
              <a:spcAft>
                <a:spcPts val="0"/>
              </a:spcAft>
              <a:buNone/>
            </a:pPr>
            <a:r>
              <a:rPr lang="en" sz="1700" b="1" u="sng">
                <a:solidFill>
                  <a:srgbClr val="FFFFFF"/>
                </a:solidFill>
                <a:highlight>
                  <a:srgbClr val="FF0000"/>
                </a:highlight>
                <a:latin typeface="Roboto"/>
                <a:ea typeface="Roboto"/>
                <a:cs typeface="Roboto"/>
                <a:sym typeface="Roboto"/>
              </a:rPr>
              <a:t>Any employee violating this policy is subject to discipline, up to and including termination, for the first offense.</a:t>
            </a:r>
            <a:endParaRPr sz="1700" b="1" u="sng">
              <a:solidFill>
                <a:srgbClr val="FFFFFF"/>
              </a:solidFill>
              <a:highlight>
                <a:srgbClr val="FF0000"/>
              </a:highlight>
              <a:latin typeface="Roboto"/>
              <a:ea typeface="Roboto"/>
              <a:cs typeface="Roboto"/>
              <a:sym typeface="Roboto"/>
            </a:endParaRPr>
          </a:p>
        </p:txBody>
      </p:sp>
      <p:sp>
        <p:nvSpPr>
          <p:cNvPr id="165" name="Google Shape;165;p27"/>
          <p:cNvSpPr txBox="1"/>
          <p:nvPr/>
        </p:nvSpPr>
        <p:spPr>
          <a:xfrm>
            <a:off x="820100" y="3033550"/>
            <a:ext cx="4538400" cy="13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Smoking is prohibited at any time on SCS property, in all buildings as well as vehicles, owned, leased or operated by the district. </a:t>
            </a:r>
            <a:endParaRPr sz="1800" b="1">
              <a:solidFill>
                <a:srgbClr val="FFFFFF"/>
              </a:solidFill>
              <a:latin typeface="Roboto"/>
              <a:ea typeface="Roboto"/>
              <a:cs typeface="Roboto"/>
              <a:sym typeface="Roboto"/>
            </a:endParaRPr>
          </a:p>
        </p:txBody>
      </p:sp>
      <p:pic>
        <p:nvPicPr>
          <p:cNvPr id="6" name="Audio 5">
            <a:hlinkClick r:id="" action="ppaction://media"/>
            <a:extLst>
              <a:ext uri="{FF2B5EF4-FFF2-40B4-BE49-F238E27FC236}">
                <a16:creationId xmlns:a16="http://schemas.microsoft.com/office/drawing/2014/main" id="{EA9707EC-4ECB-44CB-BDFA-86776A9A9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11"/>
    </mc:Choice>
    <mc:Fallback xmlns="">
      <p:transition spd="slow" advTm="4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Sumner County Schools prohibits the possession of weapons on its property at all times, including parking lots or district vehicles. </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Additionally, while on duty, employees may not carry a weapon of any type.</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The district reserves the right to inspect all belongings of employees on its premises, including briefcases, purses and handbags, gym bags, and personal vehicles on school or district property.  </a:t>
            </a:r>
            <a:endParaRPr sz="1800"/>
          </a:p>
          <a:p>
            <a:pPr marL="0" lvl="0" indent="0" algn="l" rtl="0">
              <a:spcBef>
                <a:spcPts val="0"/>
              </a:spcBef>
              <a:spcAft>
                <a:spcPts val="0"/>
              </a:spcAft>
              <a:buNone/>
            </a:pPr>
            <a:endParaRPr sz="1800"/>
          </a:p>
          <a:p>
            <a:pPr marL="0" lvl="0" indent="0" algn="ctr" rtl="0">
              <a:spcBef>
                <a:spcPts val="0"/>
              </a:spcBef>
              <a:spcAft>
                <a:spcPts val="0"/>
              </a:spcAft>
              <a:buNone/>
            </a:pPr>
            <a:r>
              <a:rPr lang="en" sz="1800" b="1" u="sng">
                <a:highlight>
                  <a:srgbClr val="FF0000"/>
                </a:highlight>
              </a:rPr>
              <a:t>Any employee violating this policy is subject to discipline up to and including dismissal for the first offense.</a:t>
            </a:r>
            <a:endParaRPr sz="1800" b="1" u="sng">
              <a:highlight>
                <a:srgbClr val="FF0000"/>
              </a:highlight>
            </a:endParaRPr>
          </a:p>
        </p:txBody>
      </p:sp>
      <p:pic>
        <p:nvPicPr>
          <p:cNvPr id="171" name="Google Shape;171;p28"/>
          <p:cNvPicPr preferRelativeResize="0"/>
          <p:nvPr/>
        </p:nvPicPr>
        <p:blipFill>
          <a:blip r:embed="rId5">
            <a:alphaModFix/>
          </a:blip>
          <a:stretch>
            <a:fillRect/>
          </a:stretch>
        </p:blipFill>
        <p:spPr>
          <a:xfrm rot="321629">
            <a:off x="6611675" y="1314450"/>
            <a:ext cx="1819275" cy="2514600"/>
          </a:xfrm>
          <a:prstGeom prst="rect">
            <a:avLst/>
          </a:prstGeom>
          <a:noFill/>
          <a:ln>
            <a:noFill/>
          </a:ln>
        </p:spPr>
      </p:pic>
      <p:pic>
        <p:nvPicPr>
          <p:cNvPr id="2" name="Audio 1">
            <a:hlinkClick r:id="" action="ppaction://media"/>
            <a:extLst>
              <a:ext uri="{FF2B5EF4-FFF2-40B4-BE49-F238E27FC236}">
                <a16:creationId xmlns:a16="http://schemas.microsoft.com/office/drawing/2014/main" id="{08AB6981-CACD-4C00-83AA-A616797872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07"/>
    </mc:Choice>
    <mc:Fallback xmlns="">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Reporting Child Abuse &amp; Neglect</a:t>
            </a:r>
            <a:endParaRPr/>
          </a:p>
        </p:txBody>
      </p:sp>
      <p:sp>
        <p:nvSpPr>
          <p:cNvPr id="177" name="Google Shape;177;p29"/>
          <p:cNvSpPr txBox="1">
            <a:spLocks noGrp="1"/>
          </p:cNvSpPr>
          <p:nvPr>
            <p:ph type="body" idx="1"/>
          </p:nvPr>
        </p:nvSpPr>
        <p:spPr>
          <a:xfrm>
            <a:off x="387900" y="155814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Tennessee Code Annotated 37-1-403 requires all persons to report suspected cases of child abuse or neglect. “Any person who has knowledge of or is called upon to render aid to any child who is suffering from or has sustained any wound, injury, disability, or physical or mental condition shall report such harm immediately if the harm is of such a nature as to reasonably indicate that it has been caused by brutality abuse, or neglect or that, on basis of available information, reasonably appears to have been caused by brutality, abuse, or neglect.” </a:t>
            </a:r>
            <a:endParaRPr sz="1600"/>
          </a:p>
          <a:p>
            <a:pPr marL="0" lvl="0" indent="0" algn="l" rtl="0">
              <a:spcBef>
                <a:spcPts val="1600"/>
              </a:spcBef>
              <a:spcAft>
                <a:spcPts val="1600"/>
              </a:spcAft>
              <a:buNone/>
            </a:pPr>
            <a:r>
              <a:rPr lang="en" sz="1600"/>
              <a:t>Sumner County Schools requires all employees to use the Child Abuse Intake Form to immediately report concerns of child abuse or neglect. This form details the procedures to be followed and should be available in the counseling offices of all schools. </a:t>
            </a:r>
            <a:endParaRPr sz="1600"/>
          </a:p>
        </p:txBody>
      </p:sp>
      <p:pic>
        <p:nvPicPr>
          <p:cNvPr id="178" name="Google Shape;178;p29"/>
          <p:cNvPicPr preferRelativeResize="0"/>
          <p:nvPr/>
        </p:nvPicPr>
        <p:blipFill>
          <a:blip r:embed="rId5">
            <a:alphaModFix/>
          </a:blip>
          <a:stretch>
            <a:fillRect/>
          </a:stretch>
        </p:blipFill>
        <p:spPr>
          <a:xfrm>
            <a:off x="6753068" y="86425"/>
            <a:ext cx="1915557" cy="1429300"/>
          </a:xfrm>
          <a:prstGeom prst="rect">
            <a:avLst/>
          </a:prstGeom>
          <a:noFill/>
          <a:ln>
            <a:noFill/>
          </a:ln>
        </p:spPr>
      </p:pic>
      <p:pic>
        <p:nvPicPr>
          <p:cNvPr id="2" name="Audio 1">
            <a:hlinkClick r:id="" action="ppaction://media"/>
            <a:extLst>
              <a:ext uri="{FF2B5EF4-FFF2-40B4-BE49-F238E27FC236}">
                <a16:creationId xmlns:a16="http://schemas.microsoft.com/office/drawing/2014/main" id="{1467D24C-3F1D-41F3-B172-194E28C7A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20"/>
    </mc:Choice>
    <mc:Fallback xmlns="">
      <p:transition spd="slow" advTm="3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Social Media Acceptable Use</a:t>
            </a:r>
            <a:endParaRPr/>
          </a:p>
        </p:txBody>
      </p:sp>
      <p:sp>
        <p:nvSpPr>
          <p:cNvPr id="184" name="Google Shape;184;p30"/>
          <p:cNvSpPr txBox="1">
            <a:spLocks noGrp="1"/>
          </p:cNvSpPr>
          <p:nvPr>
            <p:ph type="body" idx="1"/>
          </p:nvPr>
        </p:nvSpPr>
        <p:spPr>
          <a:xfrm>
            <a:off x="387900" y="143407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Employees should set appropriate boundaries between personal and public online behavior, understanding that what is private in the digital world often has the potential of becoming public, even without knowledge or consent. It is recommended that employees carefully review the privacy settings on any social media accounts and exercise good judgment when posting content and information on such sites.</a:t>
            </a:r>
            <a:endParaRPr/>
          </a:p>
          <a:p>
            <a:pPr marL="0" lvl="0" indent="0" algn="l" rtl="0">
              <a:spcBef>
                <a:spcPts val="1600"/>
              </a:spcBef>
              <a:spcAft>
                <a:spcPts val="1600"/>
              </a:spcAft>
              <a:buNone/>
            </a:pPr>
            <a:endParaRPr/>
          </a:p>
        </p:txBody>
      </p:sp>
      <p:pic>
        <p:nvPicPr>
          <p:cNvPr id="185" name="Google Shape;185;p30"/>
          <p:cNvPicPr preferRelativeResize="0"/>
          <p:nvPr/>
        </p:nvPicPr>
        <p:blipFill>
          <a:blip r:embed="rId5">
            <a:alphaModFix/>
          </a:blip>
          <a:stretch>
            <a:fillRect/>
          </a:stretch>
        </p:blipFill>
        <p:spPr>
          <a:xfrm rot="712661">
            <a:off x="7578145" y="167220"/>
            <a:ext cx="1267700" cy="1267725"/>
          </a:xfrm>
          <a:prstGeom prst="rect">
            <a:avLst/>
          </a:prstGeom>
          <a:noFill/>
          <a:ln>
            <a:noFill/>
          </a:ln>
        </p:spPr>
      </p:pic>
      <p:pic>
        <p:nvPicPr>
          <p:cNvPr id="186" name="Google Shape;186;p30"/>
          <p:cNvPicPr preferRelativeResize="0"/>
          <p:nvPr/>
        </p:nvPicPr>
        <p:blipFill>
          <a:blip r:embed="rId6">
            <a:alphaModFix/>
          </a:blip>
          <a:stretch>
            <a:fillRect/>
          </a:stretch>
        </p:blipFill>
        <p:spPr>
          <a:xfrm rot="-710383">
            <a:off x="6423650" y="3452639"/>
            <a:ext cx="1450925" cy="1450949"/>
          </a:xfrm>
          <a:prstGeom prst="rect">
            <a:avLst/>
          </a:prstGeom>
          <a:noFill/>
          <a:ln>
            <a:noFill/>
          </a:ln>
        </p:spPr>
      </p:pic>
      <p:pic>
        <p:nvPicPr>
          <p:cNvPr id="187" name="Google Shape;187;p30"/>
          <p:cNvPicPr preferRelativeResize="0"/>
          <p:nvPr/>
        </p:nvPicPr>
        <p:blipFill>
          <a:blip r:embed="rId7">
            <a:alphaModFix/>
          </a:blip>
          <a:stretch>
            <a:fillRect/>
          </a:stretch>
        </p:blipFill>
        <p:spPr>
          <a:xfrm rot="-531750">
            <a:off x="791150" y="3503325"/>
            <a:ext cx="1400250" cy="1400250"/>
          </a:xfrm>
          <a:prstGeom prst="rect">
            <a:avLst/>
          </a:prstGeom>
          <a:noFill/>
          <a:ln>
            <a:noFill/>
          </a:ln>
        </p:spPr>
      </p:pic>
      <p:pic>
        <p:nvPicPr>
          <p:cNvPr id="188" name="Google Shape;188;p30"/>
          <p:cNvPicPr preferRelativeResize="0"/>
          <p:nvPr/>
        </p:nvPicPr>
        <p:blipFill>
          <a:blip r:embed="rId8">
            <a:alphaModFix/>
          </a:blip>
          <a:stretch>
            <a:fillRect/>
          </a:stretch>
        </p:blipFill>
        <p:spPr>
          <a:xfrm rot="472908">
            <a:off x="3524072" y="3394647"/>
            <a:ext cx="1566900" cy="1566925"/>
          </a:xfrm>
          <a:prstGeom prst="rect">
            <a:avLst/>
          </a:prstGeom>
          <a:noFill/>
          <a:ln>
            <a:noFill/>
          </a:ln>
        </p:spPr>
      </p:pic>
      <p:pic>
        <p:nvPicPr>
          <p:cNvPr id="2" name="Audio 1">
            <a:hlinkClick r:id="" action="ppaction://media"/>
            <a:extLst>
              <a:ext uri="{FF2B5EF4-FFF2-40B4-BE49-F238E27FC236}">
                <a16:creationId xmlns:a16="http://schemas.microsoft.com/office/drawing/2014/main" id="{93C5FBC1-6047-4884-AFEA-62939C7924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p:cNvPicPr preferRelativeResize="0"/>
          <p:nvPr/>
        </p:nvPicPr>
        <p:blipFill>
          <a:blip r:embed="rId5">
            <a:alphaModFix/>
          </a:blip>
          <a:stretch>
            <a:fillRect/>
          </a:stretch>
        </p:blipFill>
        <p:spPr>
          <a:xfrm>
            <a:off x="702988" y="128500"/>
            <a:ext cx="7738025" cy="4822650"/>
          </a:xfrm>
          <a:prstGeom prst="rect">
            <a:avLst/>
          </a:prstGeom>
          <a:noFill/>
          <a:ln>
            <a:noFill/>
          </a:ln>
        </p:spPr>
      </p:pic>
      <p:sp>
        <p:nvSpPr>
          <p:cNvPr id="194" name="Google Shape;194;p31"/>
          <p:cNvSpPr txBox="1"/>
          <p:nvPr/>
        </p:nvSpPr>
        <p:spPr>
          <a:xfrm>
            <a:off x="4649850" y="477725"/>
            <a:ext cx="3511200" cy="163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FF0000"/>
                </a:solidFill>
                <a:highlight>
                  <a:srgbClr val="FFFFFF"/>
                </a:highlight>
                <a:latin typeface="Roboto"/>
                <a:ea typeface="Roboto"/>
                <a:cs typeface="Roboto"/>
                <a:sym typeface="Roboto"/>
              </a:rPr>
              <a:t>Employees arrested or convicted of any criminal statute, must inform SCS within five (5) days.</a:t>
            </a:r>
            <a:endParaRPr sz="2100" b="1">
              <a:solidFill>
                <a:srgbClr val="FF0000"/>
              </a:solidFill>
              <a:highlight>
                <a:srgbClr val="FFFFFF"/>
              </a:highlight>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FD4831F1-C73F-47BE-B762-CB4A8F5BD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1762495" y="526341"/>
            <a:ext cx="56190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Comfortaa"/>
                <a:ea typeface="Comfortaa"/>
                <a:cs typeface="Comfortaa"/>
                <a:sym typeface="Comfortaa"/>
              </a:rPr>
              <a:t>Welcome to </a:t>
            </a:r>
            <a:endParaRPr sz="3600">
              <a:latin typeface="Comfortaa"/>
              <a:ea typeface="Comfortaa"/>
              <a:cs typeface="Comfortaa"/>
              <a:sym typeface="Comfortaa"/>
            </a:endParaRPr>
          </a:p>
          <a:p>
            <a:pPr marL="0" lvl="0" indent="0" algn="ctr" rtl="0">
              <a:spcBef>
                <a:spcPts val="0"/>
              </a:spcBef>
              <a:spcAft>
                <a:spcPts val="0"/>
              </a:spcAft>
              <a:buNone/>
            </a:pPr>
            <a:r>
              <a:rPr lang="en" sz="3600">
                <a:latin typeface="Comfortaa"/>
                <a:ea typeface="Comfortaa"/>
                <a:cs typeface="Comfortaa"/>
                <a:sym typeface="Comfortaa"/>
              </a:rPr>
              <a:t>Sumner County Schools!!! </a:t>
            </a:r>
            <a:endParaRPr sz="3600">
              <a:latin typeface="Comfortaa"/>
              <a:ea typeface="Comfortaa"/>
              <a:cs typeface="Comfortaa"/>
              <a:sym typeface="Comfortaa"/>
            </a:endParaRPr>
          </a:p>
          <a:p>
            <a:pPr marL="0" lvl="0" indent="0" algn="ctr" rtl="0">
              <a:spcBef>
                <a:spcPts val="0"/>
              </a:spcBef>
              <a:spcAft>
                <a:spcPts val="0"/>
              </a:spcAft>
              <a:buNone/>
            </a:pPr>
            <a:endParaRPr sz="3600">
              <a:latin typeface="Comfortaa"/>
              <a:ea typeface="Comfortaa"/>
              <a:cs typeface="Comfortaa"/>
              <a:sym typeface="Comfortaa"/>
            </a:endParaRPr>
          </a:p>
          <a:p>
            <a:pPr marL="0" lvl="0" indent="0" algn="ctr" rtl="0">
              <a:spcBef>
                <a:spcPts val="0"/>
              </a:spcBef>
              <a:spcAft>
                <a:spcPts val="0"/>
              </a:spcAft>
              <a:buNone/>
            </a:pPr>
            <a:r>
              <a:rPr lang="en" sz="3600">
                <a:latin typeface="Comfortaa"/>
                <a:ea typeface="Comfortaa"/>
                <a:cs typeface="Comfortaa"/>
                <a:sym typeface="Comfortaa"/>
              </a:rPr>
              <a:t>We are delighted to have you!!!</a:t>
            </a:r>
            <a:endParaRPr sz="3600">
              <a:latin typeface="Comfortaa"/>
              <a:ea typeface="Comfortaa"/>
              <a:cs typeface="Comfortaa"/>
              <a:sym typeface="Comfortaa"/>
            </a:endParaRPr>
          </a:p>
          <a:p>
            <a:pPr marL="0" lvl="0" indent="0" algn="ctr" rtl="0">
              <a:spcBef>
                <a:spcPts val="0"/>
              </a:spcBef>
              <a:spcAft>
                <a:spcPts val="0"/>
              </a:spcAft>
              <a:buNone/>
            </a:pPr>
            <a:endParaRPr sz="2400">
              <a:latin typeface="Comfortaa"/>
              <a:ea typeface="Comfortaa"/>
              <a:cs typeface="Comfortaa"/>
              <a:sym typeface="Comfortaa"/>
            </a:endParaRPr>
          </a:p>
        </p:txBody>
      </p:sp>
      <p:pic>
        <p:nvPicPr>
          <p:cNvPr id="71" name="Google Shape;71;p14"/>
          <p:cNvPicPr preferRelativeResize="0"/>
          <p:nvPr/>
        </p:nvPicPr>
        <p:blipFill>
          <a:blip r:embed="rId3">
            <a:alphaModFix/>
          </a:blip>
          <a:stretch>
            <a:fillRect/>
          </a:stretch>
        </p:blipFill>
        <p:spPr>
          <a:xfrm>
            <a:off x="1625375" y="239975"/>
            <a:ext cx="1028700" cy="1209675"/>
          </a:xfrm>
          <a:prstGeom prst="rect">
            <a:avLst/>
          </a:prstGeom>
          <a:noFill/>
          <a:ln>
            <a:noFill/>
          </a:ln>
        </p:spPr>
      </p:pic>
      <p:pic>
        <p:nvPicPr>
          <p:cNvPr id="72" name="Google Shape;72;p14"/>
          <p:cNvPicPr preferRelativeResize="0"/>
          <p:nvPr/>
        </p:nvPicPr>
        <p:blipFill>
          <a:blip r:embed="rId4">
            <a:alphaModFix/>
          </a:blip>
          <a:stretch>
            <a:fillRect/>
          </a:stretch>
        </p:blipFill>
        <p:spPr>
          <a:xfrm>
            <a:off x="6286120" y="239975"/>
            <a:ext cx="1381125" cy="1009650"/>
          </a:xfrm>
          <a:prstGeom prst="rect">
            <a:avLst/>
          </a:prstGeom>
          <a:noFill/>
          <a:ln>
            <a:noFill/>
          </a:ln>
        </p:spPr>
      </p:pic>
      <p:pic>
        <p:nvPicPr>
          <p:cNvPr id="73" name="Google Shape;73;p14"/>
          <p:cNvPicPr preferRelativeResize="0"/>
          <p:nvPr/>
        </p:nvPicPr>
        <p:blipFill>
          <a:blip r:embed="rId5">
            <a:alphaModFix/>
          </a:blip>
          <a:stretch>
            <a:fillRect/>
          </a:stretch>
        </p:blipFill>
        <p:spPr>
          <a:xfrm>
            <a:off x="7381495" y="1449638"/>
            <a:ext cx="1457705" cy="922926"/>
          </a:xfrm>
          <a:prstGeom prst="rect">
            <a:avLst/>
          </a:prstGeom>
          <a:noFill/>
          <a:ln>
            <a:noFill/>
          </a:ln>
        </p:spPr>
      </p:pic>
      <p:pic>
        <p:nvPicPr>
          <p:cNvPr id="74" name="Google Shape;74;p14"/>
          <p:cNvPicPr preferRelativeResize="0"/>
          <p:nvPr/>
        </p:nvPicPr>
        <p:blipFill>
          <a:blip r:embed="rId6">
            <a:alphaModFix/>
          </a:blip>
          <a:stretch>
            <a:fillRect/>
          </a:stretch>
        </p:blipFill>
        <p:spPr>
          <a:xfrm>
            <a:off x="550475" y="2571750"/>
            <a:ext cx="1352550" cy="990600"/>
          </a:xfrm>
          <a:prstGeom prst="rect">
            <a:avLst/>
          </a:prstGeom>
          <a:noFill/>
          <a:ln>
            <a:noFill/>
          </a:ln>
        </p:spPr>
      </p:pic>
      <p:pic>
        <p:nvPicPr>
          <p:cNvPr id="75" name="Google Shape;75;p14"/>
          <p:cNvPicPr preferRelativeResize="0"/>
          <p:nvPr/>
        </p:nvPicPr>
        <p:blipFill>
          <a:blip r:embed="rId7">
            <a:alphaModFix/>
          </a:blip>
          <a:stretch>
            <a:fillRect/>
          </a:stretch>
        </p:blipFill>
        <p:spPr>
          <a:xfrm>
            <a:off x="7707045" y="2797276"/>
            <a:ext cx="1247775" cy="1162050"/>
          </a:xfrm>
          <a:prstGeom prst="rect">
            <a:avLst/>
          </a:prstGeom>
          <a:noFill/>
          <a:ln>
            <a:noFill/>
          </a:ln>
        </p:spPr>
      </p:pic>
      <p:pic>
        <p:nvPicPr>
          <p:cNvPr id="76" name="Google Shape;76;p14"/>
          <p:cNvPicPr preferRelativeResize="0"/>
          <p:nvPr/>
        </p:nvPicPr>
        <p:blipFill>
          <a:blip r:embed="rId8">
            <a:alphaModFix/>
          </a:blip>
          <a:stretch>
            <a:fillRect/>
          </a:stretch>
        </p:blipFill>
        <p:spPr>
          <a:xfrm>
            <a:off x="201025" y="861350"/>
            <a:ext cx="1304925" cy="1466850"/>
          </a:xfrm>
          <a:prstGeom prst="rect">
            <a:avLst/>
          </a:prstGeom>
          <a:noFill/>
          <a:ln>
            <a:noFill/>
          </a:ln>
        </p:spPr>
      </p:pic>
      <p:pic>
        <p:nvPicPr>
          <p:cNvPr id="77" name="Google Shape;77;p14"/>
          <p:cNvPicPr preferRelativeResize="0"/>
          <p:nvPr/>
        </p:nvPicPr>
        <p:blipFill>
          <a:blip r:embed="rId9">
            <a:alphaModFix/>
          </a:blip>
          <a:stretch>
            <a:fillRect/>
          </a:stretch>
        </p:blipFill>
        <p:spPr>
          <a:xfrm>
            <a:off x="6029070" y="3919201"/>
            <a:ext cx="1457705" cy="1054693"/>
          </a:xfrm>
          <a:prstGeom prst="rect">
            <a:avLst/>
          </a:prstGeom>
          <a:noFill/>
          <a:ln>
            <a:noFill/>
          </a:ln>
        </p:spPr>
      </p:pic>
      <p:pic>
        <p:nvPicPr>
          <p:cNvPr id="78" name="Google Shape;78;p14"/>
          <p:cNvPicPr preferRelativeResize="0"/>
          <p:nvPr/>
        </p:nvPicPr>
        <p:blipFill>
          <a:blip r:embed="rId10">
            <a:alphaModFix/>
          </a:blip>
          <a:stretch>
            <a:fillRect/>
          </a:stretch>
        </p:blipFill>
        <p:spPr>
          <a:xfrm>
            <a:off x="1625376" y="3690254"/>
            <a:ext cx="1457700" cy="12836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0817"/>
    </mc:Choice>
    <mc:Fallback xmlns="">
      <p:transition spd="slow" advTm="3081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1762650" y="518271"/>
            <a:ext cx="5618700" cy="108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Dress Code &amp; Grooming</a:t>
            </a:r>
            <a:endParaRPr sz="36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pic>
        <p:nvPicPr>
          <p:cNvPr id="200" name="Google Shape;200;p32"/>
          <p:cNvPicPr preferRelativeResize="0"/>
          <p:nvPr/>
        </p:nvPicPr>
        <p:blipFill>
          <a:blip r:embed="rId5">
            <a:alphaModFix/>
          </a:blip>
          <a:stretch>
            <a:fillRect/>
          </a:stretch>
        </p:blipFill>
        <p:spPr>
          <a:xfrm rot="-1">
            <a:off x="2190125" y="1068361"/>
            <a:ext cx="4763749" cy="3006773"/>
          </a:xfrm>
          <a:prstGeom prst="rect">
            <a:avLst/>
          </a:prstGeom>
          <a:noFill/>
          <a:ln>
            <a:noFill/>
          </a:ln>
        </p:spPr>
      </p:pic>
      <p:sp>
        <p:nvSpPr>
          <p:cNvPr id="201" name="Google Shape;201;p32"/>
          <p:cNvSpPr txBox="1"/>
          <p:nvPr/>
        </p:nvSpPr>
        <p:spPr>
          <a:xfrm>
            <a:off x="2332900" y="4315450"/>
            <a:ext cx="4620900" cy="48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Exact Dress Code is Determined by Your Principal</a:t>
            </a:r>
            <a:endParaRPr>
              <a:solidFill>
                <a:srgbClr val="FFFFFF"/>
              </a:solidFill>
              <a:latin typeface="Roboto"/>
              <a:ea typeface="Roboto"/>
              <a:cs typeface="Roboto"/>
              <a:sym typeface="Roboto"/>
            </a:endParaRPr>
          </a:p>
          <a:p>
            <a:pPr marL="0" lvl="0" indent="0" algn="ctr" rtl="0">
              <a:spcBef>
                <a:spcPts val="0"/>
              </a:spcBef>
              <a:spcAft>
                <a:spcPts val="0"/>
              </a:spcAft>
              <a:buNone/>
            </a:pPr>
            <a:r>
              <a:rPr lang="en">
                <a:solidFill>
                  <a:srgbClr val="FFFFFF"/>
                </a:solidFill>
                <a:latin typeface="Roboto"/>
                <a:ea typeface="Roboto"/>
                <a:cs typeface="Roboto"/>
                <a:sym typeface="Roboto"/>
              </a:rPr>
              <a:t>Be professional. Use Common Sense!</a:t>
            </a:r>
            <a:endParaRPr>
              <a:solidFill>
                <a:srgbClr val="FFFFFF"/>
              </a:solidFill>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54DE59EF-E4FD-40BE-A32C-6B3070F6F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91"/>
    </mc:Choice>
    <mc:Fallback xmlns="">
      <p:transition spd="slow" advTm="4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Disciplinary Action</a:t>
            </a:r>
            <a:endParaRPr/>
          </a:p>
        </p:txBody>
      </p:sp>
      <p:sp>
        <p:nvSpPr>
          <p:cNvPr id="207" name="Google Shape;207;p33"/>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sustain SCS’s high educational standards and community relations, the district tries to address disciplinary problems in an efficient, fair and timely manner. </a:t>
            </a:r>
            <a:endParaRPr/>
          </a:p>
          <a:p>
            <a:pPr marL="0" lvl="0" indent="0" algn="l" rtl="0">
              <a:spcBef>
                <a:spcPts val="1600"/>
              </a:spcBef>
              <a:spcAft>
                <a:spcPts val="0"/>
              </a:spcAft>
              <a:buNone/>
            </a:pPr>
            <a:r>
              <a:rPr lang="en"/>
              <a:t>Discipline for performance and behavioral problems may range from verbal warnings to termination, as determined by the Director of Schools, within School Board Policy and Tennessee Rules and Regulations. </a:t>
            </a:r>
            <a:endParaRPr/>
          </a:p>
          <a:p>
            <a:pPr marL="0" lvl="0" indent="0" algn="l" rtl="0">
              <a:spcBef>
                <a:spcPts val="1600"/>
              </a:spcBef>
              <a:spcAft>
                <a:spcPts val="1600"/>
              </a:spcAft>
              <a:buNone/>
            </a:pPr>
            <a:r>
              <a:rPr lang="en"/>
              <a:t>The objective is, where possible, to correct performance and discipline problems proactively to achieve positive results or coaching for success while protecting students, SCS and its employees</a:t>
            </a:r>
            <a:endParaRPr/>
          </a:p>
        </p:txBody>
      </p:sp>
      <p:pic>
        <p:nvPicPr>
          <p:cNvPr id="2" name="Audio 1">
            <a:hlinkClick r:id="" action="ppaction://media"/>
            <a:extLst>
              <a:ext uri="{FF2B5EF4-FFF2-40B4-BE49-F238E27FC236}">
                <a16:creationId xmlns:a16="http://schemas.microsoft.com/office/drawing/2014/main" id="{399D3D24-1DFD-41EC-95E2-A43F02851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30"/>
    </mc:Choice>
    <mc:Fallback xmlns="">
      <p:transition spd="slow" advTm="41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Voluntary Separation From Employment</a:t>
            </a:r>
            <a:endParaRPr/>
          </a:p>
        </p:txBody>
      </p:sp>
      <p:sp>
        <p:nvSpPr>
          <p:cNvPr id="213" name="Google Shape;213;p34"/>
          <p:cNvSpPr txBox="1">
            <a:spLocks noGrp="1"/>
          </p:cNvSpPr>
          <p:nvPr>
            <p:ph type="body" idx="1"/>
          </p:nvPr>
        </p:nvSpPr>
        <p:spPr>
          <a:xfrm>
            <a:off x="387900" y="11918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Certified personnel are under one-year contracts and should attempt to honor the contract by completing the year of service. When in the event a resignation is the only viable option for the employee and/or the school system, the director of schools may waive the ending of year employment requirement for justifiable reasons. </a:t>
            </a:r>
            <a:endParaRPr sz="1600"/>
          </a:p>
          <a:p>
            <a:pPr marL="0" lvl="0" indent="0" algn="l" rtl="0">
              <a:spcBef>
                <a:spcPts val="1600"/>
              </a:spcBef>
              <a:spcAft>
                <a:spcPts val="0"/>
              </a:spcAft>
              <a:buNone/>
            </a:pPr>
            <a:r>
              <a:rPr lang="en" sz="1600"/>
              <a:t>Employees who provide the requested 30-day notice will be considered to have resigned in good standing and generally will be eligible for rehire. If an employee leaves SCS, he/she will be treated as a new employee including but not limited to fingerprinting and processing. </a:t>
            </a:r>
            <a:endParaRPr sz="1600"/>
          </a:p>
          <a:p>
            <a:pPr marL="0" lvl="0" indent="0" algn="l" rtl="0">
              <a:spcBef>
                <a:spcPts val="1600"/>
              </a:spcBef>
              <a:spcAft>
                <a:spcPts val="1600"/>
              </a:spcAft>
              <a:buNone/>
            </a:pPr>
            <a:r>
              <a:rPr lang="en" sz="1600"/>
              <a:t>In the event an employee voluntarily terminates without submitting written notice, the immediate supervisor will have the authority to terminate an employee on the basis of failure to report to the work-station and TN Licensure will be notified as required by law. </a:t>
            </a:r>
            <a:endParaRPr sz="1600"/>
          </a:p>
        </p:txBody>
      </p:sp>
      <p:pic>
        <p:nvPicPr>
          <p:cNvPr id="2" name="Audio 1">
            <a:hlinkClick r:id="" action="ppaction://media"/>
            <a:extLst>
              <a:ext uri="{FF2B5EF4-FFF2-40B4-BE49-F238E27FC236}">
                <a16:creationId xmlns:a16="http://schemas.microsoft.com/office/drawing/2014/main" id="{B43B75F4-D1BF-49C9-B483-D4686C1C4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78"/>
    </mc:Choice>
    <mc:Fallback xmlns="">
      <p:transition spd="slow" advTm="3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265500" y="-40950"/>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Employee Badge</a:t>
            </a:r>
            <a:endParaRPr/>
          </a:p>
        </p:txBody>
      </p:sp>
      <p:sp>
        <p:nvSpPr>
          <p:cNvPr id="219" name="Google Shape;219;p35"/>
          <p:cNvSpPr txBox="1">
            <a:spLocks noGrp="1"/>
          </p:cNvSpPr>
          <p:nvPr>
            <p:ph type="subTitle" idx="1"/>
          </p:nvPr>
        </p:nvSpPr>
        <p:spPr>
          <a:xfrm>
            <a:off x="265500" y="1550826"/>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Wear it in a visible location anytime you are on </a:t>
            </a:r>
            <a:endParaRPr/>
          </a:p>
          <a:p>
            <a:pPr marL="0" lvl="0" indent="0" algn="ctr" rtl="0">
              <a:spcBef>
                <a:spcPts val="0"/>
              </a:spcBef>
              <a:spcAft>
                <a:spcPts val="0"/>
              </a:spcAft>
              <a:buNone/>
            </a:pPr>
            <a:r>
              <a:rPr lang="en"/>
              <a:t>SCS property.</a:t>
            </a:r>
            <a:endParaRPr/>
          </a:p>
          <a:p>
            <a:pPr marL="0" lvl="0" indent="0" algn="ctr" rtl="0">
              <a:spcBef>
                <a:spcPts val="0"/>
              </a:spcBef>
              <a:spcAft>
                <a:spcPts val="0"/>
              </a:spcAft>
              <a:buNone/>
            </a:pPr>
            <a:endParaRPr/>
          </a:p>
          <a:p>
            <a:pPr marL="0" lvl="0" indent="0" algn="ctr" rtl="0">
              <a:spcBef>
                <a:spcPts val="0"/>
              </a:spcBef>
              <a:spcAft>
                <a:spcPts val="0"/>
              </a:spcAft>
              <a:buNone/>
            </a:pPr>
            <a:r>
              <a:rPr lang="en"/>
              <a:t>Contact Human Resources </a:t>
            </a:r>
            <a:endParaRPr/>
          </a:p>
          <a:p>
            <a:pPr marL="0" lvl="0" indent="0" algn="ctr" rtl="0">
              <a:spcBef>
                <a:spcPts val="0"/>
              </a:spcBef>
              <a:spcAft>
                <a:spcPts val="0"/>
              </a:spcAft>
              <a:buNone/>
            </a:pPr>
            <a:r>
              <a:rPr lang="en"/>
              <a:t>for a replacement if needed.</a:t>
            </a:r>
            <a:endParaRPr/>
          </a:p>
          <a:p>
            <a:pPr marL="0" lvl="0" indent="0" algn="ctr" rtl="0">
              <a:spcBef>
                <a:spcPts val="0"/>
              </a:spcBef>
              <a:spcAft>
                <a:spcPts val="0"/>
              </a:spcAft>
              <a:buNone/>
            </a:pPr>
            <a:endParaRPr/>
          </a:p>
          <a:p>
            <a:pPr marL="0" lvl="0" indent="0" algn="ctr" rtl="0">
              <a:spcBef>
                <a:spcPts val="0"/>
              </a:spcBef>
              <a:spcAft>
                <a:spcPts val="0"/>
              </a:spcAft>
              <a:buNone/>
            </a:pPr>
            <a:r>
              <a:rPr lang="en"/>
              <a:t>You can get into district </a:t>
            </a:r>
            <a:endParaRPr/>
          </a:p>
          <a:p>
            <a:pPr marL="0" lvl="0" indent="0" algn="ctr" rtl="0">
              <a:spcBef>
                <a:spcPts val="0"/>
              </a:spcBef>
              <a:spcAft>
                <a:spcPts val="0"/>
              </a:spcAft>
              <a:buNone/>
            </a:pPr>
            <a:r>
              <a:rPr lang="en"/>
              <a:t>sporting events FREE!!!</a:t>
            </a:r>
            <a:endParaRPr/>
          </a:p>
          <a:p>
            <a:pPr marL="0" lvl="0" indent="0" algn="ctr" rtl="0">
              <a:spcBef>
                <a:spcPts val="0"/>
              </a:spcBef>
              <a:spcAft>
                <a:spcPts val="0"/>
              </a:spcAft>
              <a:buNone/>
            </a:pPr>
            <a:endParaRPr/>
          </a:p>
        </p:txBody>
      </p:sp>
      <p:sp>
        <p:nvSpPr>
          <p:cNvPr id="220" name="Google Shape;220;p35"/>
          <p:cNvSpPr txBox="1">
            <a:spLocks noGrp="1"/>
          </p:cNvSpPr>
          <p:nvPr>
            <p:ph type="body" idx="2"/>
          </p:nvPr>
        </p:nvSpPr>
        <p:spPr>
          <a:xfrm>
            <a:off x="5796400" y="724200"/>
            <a:ext cx="22692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21" name="Google Shape;221;p35"/>
          <p:cNvPicPr preferRelativeResize="0"/>
          <p:nvPr/>
        </p:nvPicPr>
        <p:blipFill>
          <a:blip r:embed="rId5">
            <a:alphaModFix/>
          </a:blip>
          <a:stretch>
            <a:fillRect/>
          </a:stretch>
        </p:blipFill>
        <p:spPr>
          <a:xfrm>
            <a:off x="5796400" y="1151850"/>
            <a:ext cx="2269175" cy="2761925"/>
          </a:xfrm>
          <a:prstGeom prst="rect">
            <a:avLst/>
          </a:prstGeom>
          <a:noFill/>
          <a:ln>
            <a:noFill/>
          </a:ln>
        </p:spPr>
      </p:pic>
      <p:pic>
        <p:nvPicPr>
          <p:cNvPr id="2" name="Audio 1">
            <a:hlinkClick r:id="" action="ppaction://media"/>
            <a:extLst>
              <a:ext uri="{FF2B5EF4-FFF2-40B4-BE49-F238E27FC236}">
                <a16:creationId xmlns:a16="http://schemas.microsoft.com/office/drawing/2014/main" id="{B35AB31B-A226-4AF4-8D8E-40EA4A9B3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796"/>
    </mc:Choice>
    <mc:Fallback xmlns="">
      <p:transition spd="slow" advTm="5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Change of Information</a:t>
            </a:r>
            <a:endParaRPr/>
          </a:p>
        </p:txBody>
      </p:sp>
      <p:sp>
        <p:nvSpPr>
          <p:cNvPr id="227" name="Google Shape;227;p36"/>
          <p:cNvSpPr txBox="1">
            <a:spLocks noGrp="1"/>
          </p:cNvSpPr>
          <p:nvPr>
            <p:ph type="body" idx="1"/>
          </p:nvPr>
        </p:nvSpPr>
        <p:spPr>
          <a:xfrm>
            <a:off x="387900" y="1330600"/>
            <a:ext cx="3999900" cy="30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Name</a:t>
            </a:r>
            <a:endParaRPr/>
          </a:p>
          <a:p>
            <a:pPr marL="457200" lvl="0" indent="-317500" algn="l" rtl="0">
              <a:spcBef>
                <a:spcPts val="0"/>
              </a:spcBef>
              <a:spcAft>
                <a:spcPts val="0"/>
              </a:spcAft>
              <a:buSzPts val="1400"/>
              <a:buChar char="●"/>
            </a:pPr>
            <a:r>
              <a:rPr lang="en"/>
              <a:t>Address</a:t>
            </a:r>
            <a:endParaRPr/>
          </a:p>
          <a:p>
            <a:pPr marL="457200" lvl="0" indent="-317500" algn="l" rtl="0">
              <a:spcBef>
                <a:spcPts val="0"/>
              </a:spcBef>
              <a:spcAft>
                <a:spcPts val="0"/>
              </a:spcAft>
              <a:buSzPts val="1400"/>
              <a:buChar char="●"/>
            </a:pPr>
            <a:r>
              <a:rPr lang="en"/>
              <a:t>Telephone Number</a:t>
            </a:r>
            <a:endParaRPr/>
          </a:p>
          <a:p>
            <a:pPr marL="457200" lvl="0" indent="-317500" algn="l" rtl="0">
              <a:spcBef>
                <a:spcPts val="0"/>
              </a:spcBef>
              <a:spcAft>
                <a:spcPts val="0"/>
              </a:spcAft>
              <a:buSzPts val="1400"/>
              <a:buChar char="●"/>
            </a:pPr>
            <a:r>
              <a:rPr lang="en"/>
              <a:t>Personal email</a:t>
            </a:r>
            <a:endParaRPr/>
          </a:p>
          <a:p>
            <a:pPr marL="457200" lvl="0" indent="-317500" algn="l" rtl="0">
              <a:spcBef>
                <a:spcPts val="0"/>
              </a:spcBef>
              <a:spcAft>
                <a:spcPts val="0"/>
              </a:spcAft>
              <a:buSzPts val="1400"/>
              <a:buChar char="●"/>
            </a:pPr>
            <a:r>
              <a:rPr lang="en"/>
              <a:t>Marital status</a:t>
            </a:r>
            <a:endParaRPr/>
          </a:p>
          <a:p>
            <a:pPr marL="457200" lvl="0" indent="-317500" algn="l" rtl="0">
              <a:spcBef>
                <a:spcPts val="0"/>
              </a:spcBef>
              <a:spcAft>
                <a:spcPts val="0"/>
              </a:spcAft>
              <a:buSzPts val="1400"/>
              <a:buChar char="●"/>
            </a:pPr>
            <a:r>
              <a:rPr lang="en"/>
              <a:t>Birth or adoption of child</a:t>
            </a:r>
            <a:endParaRPr/>
          </a:p>
          <a:p>
            <a:pPr marL="0" lvl="0" indent="0" algn="l" rtl="0">
              <a:spcBef>
                <a:spcPts val="1600"/>
              </a:spcBef>
              <a:spcAft>
                <a:spcPts val="0"/>
              </a:spcAft>
              <a:buNone/>
            </a:pPr>
            <a:r>
              <a:rPr lang="en"/>
              <a:t>Must submit to Human Resources, in writing, on the designated form.</a:t>
            </a:r>
            <a:endParaRPr/>
          </a:p>
          <a:p>
            <a:pPr marL="0" lvl="0" indent="0" algn="l" rtl="0">
              <a:spcBef>
                <a:spcPts val="1600"/>
              </a:spcBef>
              <a:spcAft>
                <a:spcPts val="0"/>
              </a:spcAft>
              <a:buNone/>
            </a:pPr>
            <a:r>
              <a:rPr lang="en"/>
              <a:t>Contact Jennifer Runion for further information:</a:t>
            </a:r>
            <a:endParaRPr/>
          </a:p>
          <a:p>
            <a:pPr marL="0" lvl="0" indent="0" algn="l" rtl="0">
              <a:spcBef>
                <a:spcPts val="1600"/>
              </a:spcBef>
              <a:spcAft>
                <a:spcPts val="1600"/>
              </a:spcAft>
              <a:buNone/>
            </a:pPr>
            <a:r>
              <a:rPr lang="en"/>
              <a:t>Ph: 615-451-5207 email:jennifer.runion@sumnerschools.org</a:t>
            </a:r>
            <a:endParaRPr/>
          </a:p>
        </p:txBody>
      </p:sp>
      <p:sp>
        <p:nvSpPr>
          <p:cNvPr id="228" name="Google Shape;228;p36"/>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name changes: A new social security card must be presented to Human Resources AND</a:t>
            </a:r>
            <a:endParaRPr/>
          </a:p>
          <a:p>
            <a:pPr marL="0" lvl="0" indent="0" algn="l" rtl="0">
              <a:spcBef>
                <a:spcPts val="1600"/>
              </a:spcBef>
              <a:spcAft>
                <a:spcPts val="0"/>
              </a:spcAft>
              <a:buNone/>
            </a:pPr>
            <a:r>
              <a:rPr lang="en"/>
              <a:t>You must change your name with the Tennessee Department of Education licensing board through TN Compass.</a:t>
            </a:r>
            <a:endParaRPr/>
          </a:p>
          <a:p>
            <a:pPr marL="0" lvl="0" indent="0" algn="l" rtl="0">
              <a:spcBef>
                <a:spcPts val="1600"/>
              </a:spcBef>
              <a:spcAft>
                <a:spcPts val="1600"/>
              </a:spcAft>
              <a:buNone/>
            </a:pPr>
            <a:r>
              <a:rPr lang="en"/>
              <a:t>You should also make sure your name and information stays up to date in your application, which remains active for transfers, endings, etc.</a:t>
            </a:r>
            <a:endParaRPr/>
          </a:p>
        </p:txBody>
      </p:sp>
      <p:pic>
        <p:nvPicPr>
          <p:cNvPr id="2" name="Audio 1">
            <a:hlinkClick r:id="" action="ppaction://media"/>
            <a:extLst>
              <a:ext uri="{FF2B5EF4-FFF2-40B4-BE49-F238E27FC236}">
                <a16:creationId xmlns:a16="http://schemas.microsoft.com/office/drawing/2014/main" id="{162C6502-AEBA-4AF3-827C-32EB039BF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812"/>
    </mc:Choice>
    <mc:Fallback xmlns="">
      <p:transition spd="slow" advTm="5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EMAIL ADDRESS</a:t>
            </a:r>
            <a:endParaRPr/>
          </a:p>
        </p:txBody>
      </p:sp>
      <p:sp>
        <p:nvSpPr>
          <p:cNvPr id="234" name="Google Shape;234;p3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All employees are issued an email account upon hire for school use. </a:t>
            </a: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Please note that all required training and benefit communications will be sent to this SCS email account. </a:t>
            </a: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endParaRPr sz="2000">
              <a:solidFill>
                <a:schemeClr val="accent5"/>
              </a:solidFill>
              <a:latin typeface="Roboto Slab"/>
              <a:ea typeface="Roboto Slab"/>
              <a:cs typeface="Roboto Slab"/>
              <a:sym typeface="Roboto Slab"/>
            </a:endParaRPr>
          </a:p>
          <a:p>
            <a:pPr marL="0" lvl="0" indent="0" algn="ctr" rtl="0">
              <a:lnSpc>
                <a:spcPct val="100000"/>
              </a:lnSpc>
              <a:spcBef>
                <a:spcPts val="0"/>
              </a:spcBef>
              <a:spcAft>
                <a:spcPts val="0"/>
              </a:spcAft>
              <a:buNone/>
            </a:pPr>
            <a:r>
              <a:rPr lang="en" sz="2000">
                <a:solidFill>
                  <a:schemeClr val="accent5"/>
                </a:solidFill>
                <a:latin typeface="Roboto Slab"/>
                <a:ea typeface="Roboto Slab"/>
                <a:cs typeface="Roboto Slab"/>
                <a:sym typeface="Roboto Slab"/>
              </a:rPr>
              <a:t>Employees should follow up with their supervisor or principal for login information.</a:t>
            </a:r>
            <a:endParaRPr sz="2000">
              <a:solidFill>
                <a:schemeClr val="accent5"/>
              </a:solidFill>
              <a:latin typeface="Roboto Slab"/>
              <a:ea typeface="Roboto Slab"/>
              <a:cs typeface="Roboto Slab"/>
              <a:sym typeface="Roboto Slab"/>
            </a:endParaRPr>
          </a:p>
          <a:p>
            <a:pPr marL="0" lvl="0" indent="0" algn="l" rtl="0">
              <a:spcBef>
                <a:spcPts val="0"/>
              </a:spcBef>
              <a:spcAft>
                <a:spcPts val="1600"/>
              </a:spcAft>
              <a:buNone/>
            </a:pPr>
            <a:endParaRPr/>
          </a:p>
        </p:txBody>
      </p:sp>
      <p:pic>
        <p:nvPicPr>
          <p:cNvPr id="2" name="Audio 1">
            <a:hlinkClick r:id="" action="ppaction://media"/>
            <a:extLst>
              <a:ext uri="{FF2B5EF4-FFF2-40B4-BE49-F238E27FC236}">
                <a16:creationId xmlns:a16="http://schemas.microsoft.com/office/drawing/2014/main" id="{2B35A062-26D0-454E-8499-D3B55E7C7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63"/>
    </mc:Choice>
    <mc:Fallback xmlns="">
      <p:transition spd="slow" advTm="2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054050" y="458025"/>
            <a:ext cx="57021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40" name="Google Shape;240;p38"/>
          <p:cNvSpPr txBox="1">
            <a:spLocks noGrp="1"/>
          </p:cNvSpPr>
          <p:nvPr>
            <p:ph type="body" idx="1"/>
          </p:nvPr>
        </p:nvSpPr>
        <p:spPr>
          <a:xfrm>
            <a:off x="387900" y="121074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Public School Works is the mandatory training system for all district employees, no matter the position. All new employees are required to complete this training within the first 30 days of employment and thereafter annually.</a:t>
            </a:r>
            <a:endParaRPr sz="1600"/>
          </a:p>
          <a:p>
            <a:pPr marL="0" lvl="0" indent="0" algn="l" rtl="0">
              <a:spcBef>
                <a:spcPts val="1600"/>
              </a:spcBef>
              <a:spcAft>
                <a:spcPts val="0"/>
              </a:spcAft>
              <a:buNone/>
            </a:pPr>
            <a:r>
              <a:rPr lang="en" sz="1600"/>
              <a:t>These online trainings cover topics such as blood borne pathogens, suicide awareness, and sexual harassment.</a:t>
            </a:r>
            <a:endParaRPr sz="1600"/>
          </a:p>
          <a:p>
            <a:pPr marL="0" lvl="0" indent="0" algn="l" rtl="0">
              <a:spcBef>
                <a:spcPts val="1600"/>
              </a:spcBef>
              <a:spcAft>
                <a:spcPts val="0"/>
              </a:spcAft>
              <a:buNone/>
            </a:pPr>
            <a:r>
              <a:rPr lang="en" sz="1600"/>
              <a:t>A link will be sent to your SCS email account. You have 30 days from your start date to complete them.</a:t>
            </a:r>
            <a:endParaRPr sz="1600"/>
          </a:p>
          <a:p>
            <a:pPr marL="0" lvl="0" indent="0" algn="l" rtl="0">
              <a:spcBef>
                <a:spcPts val="1600"/>
              </a:spcBef>
              <a:spcAft>
                <a:spcPts val="0"/>
              </a:spcAft>
              <a:buNone/>
            </a:pPr>
            <a:r>
              <a:rPr lang="en" sz="1600"/>
              <a:t>Training should be completed while you are on the clock.</a:t>
            </a:r>
            <a:endParaRPr sz="1600"/>
          </a:p>
          <a:p>
            <a:pPr marL="0" lvl="0" indent="0" algn="l" rtl="0">
              <a:spcBef>
                <a:spcPts val="1600"/>
              </a:spcBef>
              <a:spcAft>
                <a:spcPts val="1600"/>
              </a:spcAft>
              <a:buNone/>
            </a:pPr>
            <a:r>
              <a:rPr lang="en" sz="1600"/>
              <a:t>Questions?: Contact Marla Pike, Training Coordinator email:</a:t>
            </a:r>
            <a:r>
              <a:rPr lang="en" sz="1600" u="sng">
                <a:solidFill>
                  <a:schemeClr val="hlink"/>
                </a:solidFill>
                <a:hlinkClick r:id="rId5"/>
              </a:rPr>
              <a:t>marla.pike@sumnerschools.org</a:t>
            </a:r>
            <a:r>
              <a:rPr lang="en" sz="1600"/>
              <a:t> phone: 615-230-6745</a:t>
            </a:r>
            <a:endParaRPr sz="1600"/>
          </a:p>
        </p:txBody>
      </p:sp>
      <p:pic>
        <p:nvPicPr>
          <p:cNvPr id="241" name="Google Shape;241;p38"/>
          <p:cNvPicPr preferRelativeResize="0"/>
          <p:nvPr/>
        </p:nvPicPr>
        <p:blipFill>
          <a:blip r:embed="rId6">
            <a:alphaModFix/>
          </a:blip>
          <a:stretch>
            <a:fillRect/>
          </a:stretch>
        </p:blipFill>
        <p:spPr>
          <a:xfrm>
            <a:off x="3054039" y="216226"/>
            <a:ext cx="3035923" cy="994525"/>
          </a:xfrm>
          <a:prstGeom prst="rect">
            <a:avLst/>
          </a:prstGeom>
          <a:noFill/>
          <a:ln>
            <a:noFill/>
          </a:ln>
        </p:spPr>
      </p:pic>
      <p:pic>
        <p:nvPicPr>
          <p:cNvPr id="3" name="Audio 2">
            <a:hlinkClick r:id="" action="ppaction://media"/>
            <a:extLst>
              <a:ext uri="{FF2B5EF4-FFF2-40B4-BE49-F238E27FC236}">
                <a16:creationId xmlns:a16="http://schemas.microsoft.com/office/drawing/2014/main" id="{AA9E3331-DC8C-46CB-8E14-D6855119CA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31"/>
    </mc:Choice>
    <mc:Fallback xmlns="">
      <p:transition spd="slow" advTm="3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Employee Self Service (ESS)</a:t>
            </a:r>
            <a:endParaRPr/>
          </a:p>
        </p:txBody>
      </p:sp>
      <p:sp>
        <p:nvSpPr>
          <p:cNvPr id="247" name="Google Shape;247;p39"/>
          <p:cNvSpPr txBox="1">
            <a:spLocks noGrp="1"/>
          </p:cNvSpPr>
          <p:nvPr>
            <p:ph type="body" idx="1"/>
          </p:nvPr>
        </p:nvSpPr>
        <p:spPr>
          <a:xfrm>
            <a:off x="387900" y="1652649"/>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u="sng">
                <a:solidFill>
                  <a:schemeClr val="accent5"/>
                </a:solidFill>
                <a:hlinkClick r:id="rId5"/>
              </a:rPr>
              <a:t>https://sumnerschoolstn.munisselfservice.com/login.aspx</a:t>
            </a:r>
            <a:endParaRPr/>
          </a:p>
          <a:p>
            <a:pPr marL="457200" lvl="0" indent="-342900" algn="l" rtl="0">
              <a:spcBef>
                <a:spcPts val="1600"/>
              </a:spcBef>
              <a:spcAft>
                <a:spcPts val="0"/>
              </a:spcAft>
              <a:buSzPts val="1800"/>
              <a:buChar char="❖"/>
            </a:pPr>
            <a:r>
              <a:rPr lang="en"/>
              <a:t>Access your direct deposit stubs</a:t>
            </a:r>
            <a:endParaRPr/>
          </a:p>
          <a:p>
            <a:pPr marL="457200" lvl="0" indent="-342900" algn="l" rtl="0">
              <a:spcBef>
                <a:spcPts val="0"/>
              </a:spcBef>
              <a:spcAft>
                <a:spcPts val="0"/>
              </a:spcAft>
              <a:buSzPts val="1800"/>
              <a:buChar char="❖"/>
            </a:pPr>
            <a:r>
              <a:rPr lang="en"/>
              <a:t>View time off accruals</a:t>
            </a:r>
            <a:endParaRPr/>
          </a:p>
          <a:p>
            <a:pPr marL="457200" lvl="0" indent="-342900" algn="l" rtl="0">
              <a:spcBef>
                <a:spcPts val="0"/>
              </a:spcBef>
              <a:spcAft>
                <a:spcPts val="0"/>
              </a:spcAft>
              <a:buSzPts val="1800"/>
              <a:buChar char="❖"/>
            </a:pPr>
            <a:r>
              <a:rPr lang="en"/>
              <a:t>Get W-2</a:t>
            </a:r>
            <a:endParaRPr/>
          </a:p>
          <a:p>
            <a:pPr marL="45720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48" name="Google Shape;248;p39"/>
          <p:cNvPicPr preferRelativeResize="0"/>
          <p:nvPr/>
        </p:nvPicPr>
        <p:blipFill>
          <a:blip r:embed="rId6">
            <a:alphaModFix/>
          </a:blip>
          <a:stretch>
            <a:fillRect/>
          </a:stretch>
        </p:blipFill>
        <p:spPr>
          <a:xfrm rot="750893">
            <a:off x="5550551" y="2374801"/>
            <a:ext cx="2379875" cy="2379850"/>
          </a:xfrm>
          <a:prstGeom prst="rect">
            <a:avLst/>
          </a:prstGeom>
          <a:noFill/>
          <a:ln>
            <a:noFill/>
          </a:ln>
        </p:spPr>
      </p:pic>
      <p:pic>
        <p:nvPicPr>
          <p:cNvPr id="249" name="Google Shape;249;p39"/>
          <p:cNvPicPr preferRelativeResize="0"/>
          <p:nvPr/>
        </p:nvPicPr>
        <p:blipFill>
          <a:blip r:embed="rId7">
            <a:alphaModFix/>
          </a:blip>
          <a:stretch>
            <a:fillRect/>
          </a:stretch>
        </p:blipFill>
        <p:spPr>
          <a:xfrm rot="-316564">
            <a:off x="643550" y="3247263"/>
            <a:ext cx="3028949" cy="1514475"/>
          </a:xfrm>
          <a:prstGeom prst="rect">
            <a:avLst/>
          </a:prstGeom>
          <a:noFill/>
          <a:ln>
            <a:noFill/>
          </a:ln>
        </p:spPr>
      </p:pic>
      <p:pic>
        <p:nvPicPr>
          <p:cNvPr id="2" name="Audio 1">
            <a:hlinkClick r:id="" action="ppaction://media"/>
            <a:extLst>
              <a:ext uri="{FF2B5EF4-FFF2-40B4-BE49-F238E27FC236}">
                <a16:creationId xmlns:a16="http://schemas.microsoft.com/office/drawing/2014/main" id="{5D589441-8F53-4731-8478-DB333C80BA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109"/>
    </mc:Choice>
    <mc:Fallback xmlns="">
      <p:transition spd="slow" advTm="3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387900" y="465425"/>
            <a:ext cx="79158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Frontline (Aesop) Absence Management</a:t>
            </a:r>
            <a:endParaRPr/>
          </a:p>
        </p:txBody>
      </p:sp>
      <p:sp>
        <p:nvSpPr>
          <p:cNvPr id="255" name="Google Shape;255;p4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Enter absences so substitutes can pick up for coverage.</a:t>
            </a:r>
            <a:endParaRPr/>
          </a:p>
          <a:p>
            <a:pPr marL="0" lvl="0" indent="0" algn="l" rtl="0">
              <a:spcBef>
                <a:spcPts val="1600"/>
              </a:spcBef>
              <a:spcAft>
                <a:spcPts val="1600"/>
              </a:spcAft>
              <a:buNone/>
            </a:pPr>
            <a:r>
              <a:rPr lang="en"/>
              <a:t>Your school’s bookkeeper or attendance clerk can help if you have questions.</a:t>
            </a:r>
            <a:endParaRPr/>
          </a:p>
        </p:txBody>
      </p:sp>
      <p:pic>
        <p:nvPicPr>
          <p:cNvPr id="256" name="Google Shape;256;p40"/>
          <p:cNvPicPr preferRelativeResize="0"/>
          <p:nvPr/>
        </p:nvPicPr>
        <p:blipFill>
          <a:blip r:embed="rId5">
            <a:alphaModFix/>
          </a:blip>
          <a:stretch>
            <a:fillRect/>
          </a:stretch>
        </p:blipFill>
        <p:spPr>
          <a:xfrm>
            <a:off x="2135113" y="1384398"/>
            <a:ext cx="3808073" cy="1549876"/>
          </a:xfrm>
          <a:prstGeom prst="rect">
            <a:avLst/>
          </a:prstGeom>
          <a:noFill/>
          <a:ln>
            <a:noFill/>
          </a:ln>
        </p:spPr>
      </p:pic>
      <p:pic>
        <p:nvPicPr>
          <p:cNvPr id="2" name="Audio 1">
            <a:hlinkClick r:id="" action="ppaction://media"/>
            <a:extLst>
              <a:ext uri="{FF2B5EF4-FFF2-40B4-BE49-F238E27FC236}">
                <a16:creationId xmlns:a16="http://schemas.microsoft.com/office/drawing/2014/main" id="{D1A9958F-EDB1-4AA8-807D-08D6B06460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97"/>
    </mc:Choice>
    <mc:Fallback xmlns="">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Do I Do </a:t>
            </a:r>
            <a:endParaRPr/>
          </a:p>
          <a:p>
            <a:pPr marL="0" lvl="0" indent="0" algn="ctr" rtl="0">
              <a:spcBef>
                <a:spcPts val="0"/>
              </a:spcBef>
              <a:spcAft>
                <a:spcPts val="0"/>
              </a:spcAft>
              <a:buNone/>
            </a:pPr>
            <a:r>
              <a:rPr lang="en"/>
              <a:t>If Injured </a:t>
            </a:r>
            <a:endParaRPr/>
          </a:p>
          <a:p>
            <a:pPr marL="0" lvl="0" indent="0" algn="ctr" rtl="0">
              <a:spcBef>
                <a:spcPts val="0"/>
              </a:spcBef>
              <a:spcAft>
                <a:spcPts val="0"/>
              </a:spcAft>
              <a:buNone/>
            </a:pPr>
            <a:r>
              <a:rPr lang="en"/>
              <a:t>on the Job?</a:t>
            </a:r>
            <a:endParaRPr/>
          </a:p>
        </p:txBody>
      </p:sp>
      <p:sp>
        <p:nvSpPr>
          <p:cNvPr id="262" name="Google Shape;262;p4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**Don’t forget!!! </a:t>
            </a:r>
            <a:endParaRPr/>
          </a:p>
          <a:p>
            <a:pPr marL="0" lvl="0" indent="0" algn="ctr" rtl="0">
              <a:spcBef>
                <a:spcPts val="0"/>
              </a:spcBef>
              <a:spcAft>
                <a:spcPts val="0"/>
              </a:spcAft>
              <a:buNone/>
            </a:pPr>
            <a:r>
              <a:rPr lang="en"/>
              <a:t>ALL injuries must be reported within 24 hours!!!</a:t>
            </a:r>
            <a:endParaRPr/>
          </a:p>
        </p:txBody>
      </p:sp>
      <p:sp>
        <p:nvSpPr>
          <p:cNvPr id="263" name="Google Shape;263;p4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64" name="Google Shape;264;p41"/>
          <p:cNvPicPr preferRelativeResize="0"/>
          <p:nvPr/>
        </p:nvPicPr>
        <p:blipFill>
          <a:blip r:embed="rId5">
            <a:alphaModFix/>
          </a:blip>
          <a:stretch>
            <a:fillRect/>
          </a:stretch>
        </p:blipFill>
        <p:spPr>
          <a:xfrm>
            <a:off x="4788775" y="1073100"/>
            <a:ext cx="4171275" cy="3346200"/>
          </a:xfrm>
          <a:prstGeom prst="rect">
            <a:avLst/>
          </a:prstGeom>
          <a:noFill/>
          <a:ln>
            <a:noFill/>
          </a:ln>
        </p:spPr>
      </p:pic>
      <p:pic>
        <p:nvPicPr>
          <p:cNvPr id="2" name="Audio 1">
            <a:hlinkClick r:id="" action="ppaction://media"/>
            <a:extLst>
              <a:ext uri="{FF2B5EF4-FFF2-40B4-BE49-F238E27FC236}">
                <a16:creationId xmlns:a16="http://schemas.microsoft.com/office/drawing/2014/main" id="{5DFD94AF-AEF5-4EA7-92FE-A8FB6BA21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57"/>
    </mc:Choice>
    <mc:Fallback xmlns="">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265500" y="174252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Sumner County </a:t>
            </a:r>
            <a:br>
              <a:rPr lang="en"/>
            </a:br>
            <a:r>
              <a:rPr lang="en"/>
              <a:t>Schools</a:t>
            </a:r>
            <a:endParaRPr/>
          </a:p>
        </p:txBody>
      </p:sp>
      <p:sp>
        <p:nvSpPr>
          <p:cNvPr id="84" name="Google Shape;84;p15"/>
          <p:cNvSpPr txBox="1">
            <a:spLocks noGrp="1"/>
          </p:cNvSpPr>
          <p:nvPr>
            <p:ph type="subTitle" idx="1"/>
          </p:nvPr>
        </p:nvSpPr>
        <p:spPr>
          <a:xfrm>
            <a:off x="265500" y="3413926"/>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Overview of Our District</a:t>
            </a:r>
            <a:endParaRPr/>
          </a:p>
        </p:txBody>
      </p:sp>
      <p:sp>
        <p:nvSpPr>
          <p:cNvPr id="85" name="Google Shape;85;p15"/>
          <p:cNvSpPr txBox="1">
            <a:spLocks noGrp="1"/>
          </p:cNvSpPr>
          <p:nvPr>
            <p:ph type="body" idx="2"/>
          </p:nvPr>
        </p:nvSpPr>
        <p:spPr>
          <a:xfrm>
            <a:off x="4961700" y="648125"/>
            <a:ext cx="3837000" cy="36951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dirty="0"/>
              <a:t>In Operation since 1873</a:t>
            </a:r>
            <a:endParaRPr sz="1600" dirty="0"/>
          </a:p>
          <a:p>
            <a:pPr marL="457200" lvl="0" indent="-330200" algn="l" rtl="0">
              <a:spcBef>
                <a:spcPts val="0"/>
              </a:spcBef>
              <a:spcAft>
                <a:spcPts val="0"/>
              </a:spcAft>
              <a:buSzPts val="1600"/>
              <a:buChar char="❖"/>
            </a:pPr>
            <a:r>
              <a:rPr lang="en" sz="1600" dirty="0"/>
              <a:t>49 Schools</a:t>
            </a:r>
            <a:endParaRPr sz="1600" dirty="0"/>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Middle College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Middle Technical College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7 regular high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virtual high school,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11 middle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24 elementary schools,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5 STEM (Science, Technology, Engineering and Math) elementary schools, </a:t>
            </a:r>
            <a:endParaRPr sz="1200" dirty="0">
              <a:solidFill>
                <a:srgbClr val="FFFFFF"/>
              </a:solidFill>
              <a:highlight>
                <a:schemeClr val="dk2"/>
              </a:highlight>
              <a:latin typeface="Verdana"/>
              <a:ea typeface="Verdana"/>
              <a:cs typeface="Verdana"/>
              <a:sym typeface="Verdana"/>
            </a:endParaRPr>
          </a:p>
          <a:p>
            <a:pPr marL="914400" lvl="1" indent="-304800" algn="l" rtl="0">
              <a:spcBef>
                <a:spcPts val="0"/>
              </a:spcBef>
              <a:spcAft>
                <a:spcPts val="0"/>
              </a:spcAft>
              <a:buClr>
                <a:srgbClr val="FFFFFF"/>
              </a:buClr>
              <a:buSzPts val="1200"/>
              <a:buFont typeface="Verdana"/>
              <a:buChar char="➢"/>
            </a:pPr>
            <a:r>
              <a:rPr lang="en" sz="1200" dirty="0">
                <a:solidFill>
                  <a:srgbClr val="FFFFFF"/>
                </a:solidFill>
                <a:highlight>
                  <a:schemeClr val="dk2"/>
                </a:highlight>
                <a:latin typeface="Verdana"/>
                <a:ea typeface="Verdana"/>
                <a:cs typeface="Verdana"/>
                <a:sym typeface="Verdana"/>
              </a:rPr>
              <a:t>1 STEM Middle School</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academic magnet school and </a:t>
            </a:r>
            <a:endParaRPr sz="1200" dirty="0">
              <a:solidFill>
                <a:srgbClr val="FFFFFF"/>
              </a:solidFill>
              <a:highlight>
                <a:schemeClr val="dk2"/>
              </a:highlight>
              <a:latin typeface="Verdana"/>
              <a:ea typeface="Verdana"/>
              <a:cs typeface="Verdana"/>
              <a:sym typeface="Verdana"/>
            </a:endParaRPr>
          </a:p>
          <a:p>
            <a:pPr marL="914400" lvl="1" indent="-317500" algn="l" rtl="0">
              <a:spcBef>
                <a:spcPts val="0"/>
              </a:spcBef>
              <a:spcAft>
                <a:spcPts val="0"/>
              </a:spcAft>
              <a:buClr>
                <a:srgbClr val="FFFFFF"/>
              </a:buClr>
              <a:buSzPts val="1400"/>
              <a:buChar char="➢"/>
            </a:pPr>
            <a:r>
              <a:rPr lang="en" sz="1200" dirty="0">
                <a:solidFill>
                  <a:srgbClr val="FFFFFF"/>
                </a:solidFill>
                <a:highlight>
                  <a:schemeClr val="dk2"/>
                </a:highlight>
                <a:latin typeface="Verdana"/>
                <a:ea typeface="Verdana"/>
                <a:cs typeface="Verdana"/>
                <a:sym typeface="Verdana"/>
              </a:rPr>
              <a:t>1 alternative/zero tolerance school.</a:t>
            </a:r>
            <a:endParaRPr dirty="0">
              <a:solidFill>
                <a:srgbClr val="FFFFFF"/>
              </a:solidFill>
              <a:highlight>
                <a:schemeClr val="dk2"/>
              </a:highlight>
            </a:endParaRPr>
          </a:p>
          <a:p>
            <a:pPr marL="457200" lvl="0" indent="-330200" algn="l" rtl="0">
              <a:spcBef>
                <a:spcPts val="0"/>
              </a:spcBef>
              <a:spcAft>
                <a:spcPts val="0"/>
              </a:spcAft>
              <a:buSzPts val="1600"/>
              <a:buChar char="❖"/>
            </a:pPr>
            <a:r>
              <a:rPr lang="en" sz="1600" dirty="0"/>
              <a:t>Over 5,000 employees</a:t>
            </a:r>
            <a:endParaRPr sz="1600" dirty="0"/>
          </a:p>
          <a:p>
            <a:pPr marL="457200" lvl="0" indent="-330200" algn="l" rtl="0">
              <a:spcBef>
                <a:spcPts val="0"/>
              </a:spcBef>
              <a:spcAft>
                <a:spcPts val="0"/>
              </a:spcAft>
              <a:buSzPts val="1600"/>
              <a:buChar char="❖"/>
            </a:pPr>
            <a:r>
              <a:rPr lang="en" sz="1600" dirty="0"/>
              <a:t>Over 29,000 students</a:t>
            </a:r>
            <a:endParaRPr sz="1600" dirty="0"/>
          </a:p>
        </p:txBody>
      </p:sp>
      <p:pic>
        <p:nvPicPr>
          <p:cNvPr id="86" name="Google Shape;86;p15"/>
          <p:cNvPicPr preferRelativeResize="0"/>
          <p:nvPr/>
        </p:nvPicPr>
        <p:blipFill>
          <a:blip r:embed="rId5">
            <a:alphaModFix/>
          </a:blip>
          <a:stretch>
            <a:fillRect/>
          </a:stretch>
        </p:blipFill>
        <p:spPr>
          <a:xfrm>
            <a:off x="1527800" y="310525"/>
            <a:ext cx="1520600" cy="1184975"/>
          </a:xfrm>
          <a:prstGeom prst="rect">
            <a:avLst/>
          </a:prstGeom>
          <a:noFill/>
          <a:ln>
            <a:noFill/>
          </a:ln>
        </p:spPr>
      </p:pic>
      <p:pic>
        <p:nvPicPr>
          <p:cNvPr id="2" name="Audio 1">
            <a:hlinkClick r:id="" action="ppaction://media"/>
            <a:extLst>
              <a:ext uri="{FF2B5EF4-FFF2-40B4-BE49-F238E27FC236}">
                <a16:creationId xmlns:a16="http://schemas.microsoft.com/office/drawing/2014/main" id="{C9593BB1-EC54-4778-8972-033CB6128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30"/>
    </mc:Choice>
    <mc:Fallback xmlns="">
      <p:transition spd="slow" advTm="5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70" name="Google Shape;270;p4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is my salary determined?</a:t>
            </a:r>
            <a:endParaRPr/>
          </a:p>
        </p:txBody>
      </p:sp>
      <p:sp>
        <p:nvSpPr>
          <p:cNvPr id="271" name="Google Shape;271;p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en" sz="1600"/>
              <a:t>**Payday is monthly on the 15th.**</a:t>
            </a:r>
            <a:endParaRPr sz="1600"/>
          </a:p>
        </p:txBody>
      </p:sp>
      <p:pic>
        <p:nvPicPr>
          <p:cNvPr id="272" name="Google Shape;272;p42"/>
          <p:cNvPicPr preferRelativeResize="0"/>
          <p:nvPr/>
        </p:nvPicPr>
        <p:blipFill>
          <a:blip r:embed="rId5">
            <a:alphaModFix/>
          </a:blip>
          <a:stretch>
            <a:fillRect/>
          </a:stretch>
        </p:blipFill>
        <p:spPr>
          <a:xfrm>
            <a:off x="214685" y="845216"/>
            <a:ext cx="4146815" cy="1923775"/>
          </a:xfrm>
          <a:prstGeom prst="rect">
            <a:avLst/>
          </a:prstGeom>
          <a:noFill/>
          <a:ln>
            <a:noFill/>
          </a:ln>
        </p:spPr>
      </p:pic>
      <p:sp>
        <p:nvSpPr>
          <p:cNvPr id="273" name="Google Shape;273;p42"/>
          <p:cNvSpPr txBox="1"/>
          <p:nvPr/>
        </p:nvSpPr>
        <p:spPr>
          <a:xfrm>
            <a:off x="704400" y="1555125"/>
            <a:ext cx="3167400" cy="8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FFFFFF"/>
                </a:solidFill>
                <a:highlight>
                  <a:srgbClr val="38761D"/>
                </a:highlight>
                <a:latin typeface="Comfortaa"/>
                <a:ea typeface="Comfortaa"/>
                <a:cs typeface="Comfortaa"/>
                <a:sym typeface="Comfortaa"/>
              </a:rPr>
              <a:t>Salary</a:t>
            </a:r>
            <a:endParaRPr sz="3200">
              <a:solidFill>
                <a:srgbClr val="FFFFFF"/>
              </a:solidFill>
              <a:highlight>
                <a:srgbClr val="38761D"/>
              </a:highlight>
              <a:latin typeface="Comfortaa"/>
              <a:ea typeface="Comfortaa"/>
              <a:cs typeface="Comfortaa"/>
              <a:sym typeface="Comfortaa"/>
            </a:endParaRPr>
          </a:p>
        </p:txBody>
      </p:sp>
      <p:sp>
        <p:nvSpPr>
          <p:cNvPr id="274" name="Google Shape;274;p42"/>
          <p:cNvSpPr txBox="1"/>
          <p:nvPr/>
        </p:nvSpPr>
        <p:spPr>
          <a:xfrm>
            <a:off x="374988" y="3404325"/>
            <a:ext cx="3826200" cy="1506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Position Type</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Degree Level</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Years of Experience</a:t>
            </a:r>
            <a:endParaRPr>
              <a:latin typeface="Roboto"/>
              <a:ea typeface="Roboto"/>
              <a:cs typeface="Roboto"/>
              <a:sym typeface="Roboto"/>
            </a:endParaRPr>
          </a:p>
        </p:txBody>
      </p:sp>
      <p:pic>
        <p:nvPicPr>
          <p:cNvPr id="275" name="Google Shape;275;p42"/>
          <p:cNvPicPr preferRelativeResize="0"/>
          <p:nvPr/>
        </p:nvPicPr>
        <p:blipFill>
          <a:blip r:embed="rId6">
            <a:alphaModFix/>
          </a:blip>
          <a:stretch>
            <a:fillRect/>
          </a:stretch>
        </p:blipFill>
        <p:spPr>
          <a:xfrm>
            <a:off x="4661312" y="1209075"/>
            <a:ext cx="4393376" cy="2464250"/>
          </a:xfrm>
          <a:prstGeom prst="rect">
            <a:avLst/>
          </a:prstGeom>
          <a:noFill/>
          <a:ln>
            <a:noFill/>
          </a:ln>
        </p:spPr>
      </p:pic>
      <p:pic>
        <p:nvPicPr>
          <p:cNvPr id="2" name="Audio 1">
            <a:hlinkClick r:id="" action="ppaction://media"/>
            <a:extLst>
              <a:ext uri="{FF2B5EF4-FFF2-40B4-BE49-F238E27FC236}">
                <a16:creationId xmlns:a16="http://schemas.microsoft.com/office/drawing/2014/main" id="{C5EBB55C-53E4-4278-80A7-221D9695D2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247"/>
    </mc:Choice>
    <mc:Fallback xmlns="">
      <p:transition spd="slow" advTm="6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Paid Time</a:t>
            </a:r>
            <a:endParaRPr/>
          </a:p>
        </p:txBody>
      </p:sp>
      <p:sp>
        <p:nvSpPr>
          <p:cNvPr id="281" name="Google Shape;281;p4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Certified instructors are paid for </a:t>
            </a:r>
            <a:endParaRPr sz="1500"/>
          </a:p>
          <a:p>
            <a:pPr marL="0" lvl="0" indent="0" algn="ctr" rtl="0">
              <a:spcBef>
                <a:spcPts val="0"/>
              </a:spcBef>
              <a:spcAft>
                <a:spcPts val="0"/>
              </a:spcAft>
              <a:buNone/>
            </a:pPr>
            <a:r>
              <a:rPr lang="en" sz="1500"/>
              <a:t>180 instruction days, </a:t>
            </a:r>
            <a:endParaRPr sz="1500"/>
          </a:p>
          <a:p>
            <a:pPr marL="0" lvl="0" indent="0" algn="ctr" rtl="0">
              <a:spcBef>
                <a:spcPts val="0"/>
              </a:spcBef>
              <a:spcAft>
                <a:spcPts val="0"/>
              </a:spcAft>
              <a:buNone/>
            </a:pPr>
            <a:r>
              <a:rPr lang="en" sz="1500"/>
              <a:t>ten (10) days of scheduled holidays, </a:t>
            </a:r>
            <a:endParaRPr sz="1500"/>
          </a:p>
          <a:p>
            <a:pPr marL="0" lvl="0" indent="0" algn="ctr" rtl="0">
              <a:spcBef>
                <a:spcPts val="0"/>
              </a:spcBef>
              <a:spcAft>
                <a:spcPts val="0"/>
              </a:spcAft>
              <a:buNone/>
            </a:pPr>
            <a:r>
              <a:rPr lang="en" sz="1500"/>
              <a:t>five (5) in-service days, </a:t>
            </a:r>
            <a:endParaRPr sz="1500"/>
          </a:p>
          <a:p>
            <a:pPr marL="0" lvl="0" indent="0" algn="ctr" rtl="0">
              <a:spcBef>
                <a:spcPts val="0"/>
              </a:spcBef>
              <a:spcAft>
                <a:spcPts val="0"/>
              </a:spcAft>
              <a:buNone/>
            </a:pPr>
            <a:r>
              <a:rPr lang="en" sz="1500"/>
              <a:t>one (1) day for parent-teacher conference, and four (4) days designated by the local board.</a:t>
            </a:r>
            <a:r>
              <a:rPr lang="en"/>
              <a:t> </a:t>
            </a:r>
            <a:endParaRPr/>
          </a:p>
        </p:txBody>
      </p:sp>
      <p:sp>
        <p:nvSpPr>
          <p:cNvPr id="282" name="Google Shape;282;p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dirty="0"/>
          </a:p>
        </p:txBody>
      </p:sp>
      <p:pic>
        <p:nvPicPr>
          <p:cNvPr id="283" name="Google Shape;283;p43"/>
          <p:cNvPicPr preferRelativeResize="0"/>
          <p:nvPr/>
        </p:nvPicPr>
        <p:blipFill>
          <a:blip r:embed="rId5">
            <a:alphaModFix/>
          </a:blip>
          <a:stretch>
            <a:fillRect/>
          </a:stretch>
        </p:blipFill>
        <p:spPr>
          <a:xfrm>
            <a:off x="978400" y="183063"/>
            <a:ext cx="2619375" cy="1743075"/>
          </a:xfrm>
          <a:prstGeom prst="rect">
            <a:avLst/>
          </a:prstGeom>
          <a:noFill/>
          <a:ln>
            <a:noFill/>
          </a:ln>
        </p:spPr>
      </p:pic>
      <p:pic>
        <p:nvPicPr>
          <p:cNvPr id="2" name="Audio 1">
            <a:hlinkClick r:id="" action="ppaction://media"/>
            <a:extLst>
              <a:ext uri="{FF2B5EF4-FFF2-40B4-BE49-F238E27FC236}">
                <a16:creationId xmlns:a16="http://schemas.microsoft.com/office/drawing/2014/main" id="{4375705F-5812-40DF-9A9C-7A743E3BAA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60"/>
    </mc:Choice>
    <mc:Fallback xmlns="">
      <p:transition spd="slow" advTm="3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Time Off </a:t>
            </a:r>
            <a:endParaRPr/>
          </a:p>
        </p:txBody>
      </p:sp>
      <p:sp>
        <p:nvSpPr>
          <p:cNvPr id="289" name="Google Shape;289;p44"/>
          <p:cNvSpPr txBox="1">
            <a:spLocks noGrp="1"/>
          </p:cNvSpPr>
          <p:nvPr>
            <p:ph type="body" idx="1"/>
          </p:nvPr>
        </p:nvSpPr>
        <p:spPr>
          <a:xfrm>
            <a:off x="387900" y="1319599"/>
            <a:ext cx="8368200" cy="30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Holidays: 10 preselected holidays</a:t>
            </a:r>
            <a:endParaRPr sz="1500"/>
          </a:p>
          <a:p>
            <a:pPr marL="457200" lvl="0" indent="-323850" algn="l" rtl="0">
              <a:spcBef>
                <a:spcPts val="0"/>
              </a:spcBef>
              <a:spcAft>
                <a:spcPts val="0"/>
              </a:spcAft>
              <a:buSzPts val="1500"/>
              <a:buChar char="❖"/>
            </a:pPr>
            <a:r>
              <a:rPr lang="en" sz="1500"/>
              <a:t>Personal Leave: 1 day for each semester employed. All unused personal days converted to sick leave at end of each fiscal year. (July-June)</a:t>
            </a:r>
            <a:endParaRPr sz="1500"/>
          </a:p>
          <a:p>
            <a:pPr marL="457200" lvl="0" indent="-323850" algn="l" rtl="0">
              <a:spcBef>
                <a:spcPts val="0"/>
              </a:spcBef>
              <a:spcAft>
                <a:spcPts val="0"/>
              </a:spcAft>
              <a:buSzPts val="1500"/>
              <a:buChar char="❖"/>
            </a:pPr>
            <a:r>
              <a:rPr lang="en" sz="1500"/>
              <a:t>Sick Leave: earned at the rate of 1 day per month worked with no limit on accumulation.</a:t>
            </a:r>
            <a:endParaRPr sz="1500"/>
          </a:p>
          <a:p>
            <a:pPr marL="457200" lvl="0" indent="-323850" algn="l" rtl="0">
              <a:spcBef>
                <a:spcPts val="0"/>
              </a:spcBef>
              <a:spcAft>
                <a:spcPts val="0"/>
              </a:spcAft>
              <a:buSzPts val="1500"/>
              <a:buChar char="❖"/>
            </a:pPr>
            <a:r>
              <a:rPr lang="en" sz="1500"/>
              <a:t>Bereavement Leave: 2 days per year may  be taken. If the deceased is a spouse, child, grandchild, parent, parent-in-law, sibling, sibling-in-law, or grandparent of the employee, the employee may take an additional 3 days. The deceased must be identified on a leave form.</a:t>
            </a:r>
            <a:endParaRPr sz="1500"/>
          </a:p>
          <a:p>
            <a:pPr marL="457200" lvl="0" indent="-323850" algn="l" rtl="0">
              <a:spcBef>
                <a:spcPts val="0"/>
              </a:spcBef>
              <a:spcAft>
                <a:spcPts val="0"/>
              </a:spcAft>
              <a:buSzPts val="1500"/>
              <a:buChar char="❖"/>
            </a:pPr>
            <a:r>
              <a:rPr lang="en" sz="1500"/>
              <a:t>Jury Duty/Court Appearance: any fees or remuneration the employee receives shall be turned over to SCS.</a:t>
            </a:r>
            <a:endParaRPr sz="1500"/>
          </a:p>
          <a:p>
            <a:pPr marL="457200" lvl="0" indent="-323850" algn="l" rtl="0">
              <a:spcBef>
                <a:spcPts val="0"/>
              </a:spcBef>
              <a:spcAft>
                <a:spcPts val="0"/>
              </a:spcAft>
              <a:buSzPts val="1500"/>
              <a:buChar char="❖"/>
            </a:pPr>
            <a:r>
              <a:rPr lang="en" sz="1500"/>
              <a:t>Time Off for Voting: If you will not have reasonable time out of working hours to vote, contact your supervisor to discuss options no later than noon on the day before the election. Early voting is recommended.</a:t>
            </a:r>
            <a:endParaRPr sz="1500"/>
          </a:p>
          <a:p>
            <a:pPr marL="457200" lvl="0" indent="0" algn="l" rtl="0">
              <a:spcBef>
                <a:spcPts val="1600"/>
              </a:spcBef>
              <a:spcAft>
                <a:spcPts val="1600"/>
              </a:spcAft>
              <a:buNone/>
            </a:pPr>
            <a:endParaRPr/>
          </a:p>
        </p:txBody>
      </p:sp>
      <p:pic>
        <p:nvPicPr>
          <p:cNvPr id="290" name="Google Shape;290;p44"/>
          <p:cNvPicPr preferRelativeResize="0"/>
          <p:nvPr/>
        </p:nvPicPr>
        <p:blipFill>
          <a:blip r:embed="rId5">
            <a:alphaModFix/>
          </a:blip>
          <a:stretch>
            <a:fillRect/>
          </a:stretch>
        </p:blipFill>
        <p:spPr>
          <a:xfrm rot="-1">
            <a:off x="1411653" y="143650"/>
            <a:ext cx="2027771" cy="1164599"/>
          </a:xfrm>
          <a:prstGeom prst="rect">
            <a:avLst/>
          </a:prstGeom>
          <a:noFill/>
          <a:ln>
            <a:noFill/>
          </a:ln>
        </p:spPr>
      </p:pic>
      <p:pic>
        <p:nvPicPr>
          <p:cNvPr id="291" name="Google Shape;291;p44"/>
          <p:cNvPicPr preferRelativeResize="0"/>
          <p:nvPr/>
        </p:nvPicPr>
        <p:blipFill>
          <a:blip r:embed="rId6">
            <a:alphaModFix/>
          </a:blip>
          <a:stretch>
            <a:fillRect/>
          </a:stretch>
        </p:blipFill>
        <p:spPr>
          <a:xfrm rot="-4">
            <a:off x="5808001" y="74390"/>
            <a:ext cx="1791790" cy="1453372"/>
          </a:xfrm>
          <a:prstGeom prst="rect">
            <a:avLst/>
          </a:prstGeom>
          <a:noFill/>
          <a:ln>
            <a:noFill/>
          </a:ln>
        </p:spPr>
      </p:pic>
      <p:pic>
        <p:nvPicPr>
          <p:cNvPr id="2" name="Audio 1">
            <a:hlinkClick r:id="" action="ppaction://media"/>
            <a:extLst>
              <a:ext uri="{FF2B5EF4-FFF2-40B4-BE49-F238E27FC236}">
                <a16:creationId xmlns:a16="http://schemas.microsoft.com/office/drawing/2014/main" id="{4FEC676E-CC65-427E-A4D7-E94171B32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30"/>
    </mc:Choice>
    <mc:Fallback xmlns="">
      <p:transition spd="slow" advTm="4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87900" y="761450"/>
            <a:ext cx="8368200" cy="686100"/>
          </a:xfrm>
          <a:prstGeom prst="rect">
            <a:avLst/>
          </a:prstGeom>
        </p:spPr>
        <p:txBody>
          <a:bodyPr spcFirstLastPara="1" wrap="square" lIns="91425" tIns="91425" rIns="91425" bIns="91425" anchor="b" anchorCtr="0">
            <a:noAutofit/>
          </a:bodyPr>
          <a:lstStyle/>
          <a:p>
            <a:pPr marL="457200" lvl="0" indent="0" algn="l" rtl="0">
              <a:lnSpc>
                <a:spcPct val="115000"/>
              </a:lnSpc>
              <a:spcBef>
                <a:spcPts val="0"/>
              </a:spcBef>
              <a:spcAft>
                <a:spcPts val="1600"/>
              </a:spcAft>
              <a:buNone/>
            </a:pPr>
            <a:r>
              <a:rPr lang="en" sz="2400">
                <a:latin typeface="Roboto"/>
                <a:ea typeface="Roboto"/>
                <a:cs typeface="Roboto"/>
                <a:sym typeface="Roboto"/>
              </a:rPr>
              <a:t>Family &amp; Medical Leave (FMLA)</a:t>
            </a:r>
            <a:endParaRPr sz="2400"/>
          </a:p>
        </p:txBody>
      </p:sp>
      <p:sp>
        <p:nvSpPr>
          <p:cNvPr id="297" name="Google Shape;297;p45"/>
          <p:cNvSpPr txBox="1">
            <a:spLocks noGrp="1"/>
          </p:cNvSpPr>
          <p:nvPr>
            <p:ph type="body" idx="1"/>
          </p:nvPr>
        </p:nvSpPr>
        <p:spPr>
          <a:xfrm>
            <a:off x="387900" y="1267799"/>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600"/>
              <a:t>Sumner County Schools complies with the federal Family and Medical Leave Act (FMLA) and Tennessee and Medical Leave Act (TMLA), which requires employers to grant 12 weeks (16 weeks for birth/adoption) of unpaid, protected leaves of absence to qualified workers for certain medical and family-related reasons. </a:t>
            </a:r>
            <a:endParaRPr sz="1600"/>
          </a:p>
          <a:p>
            <a:pPr marL="457200" lvl="0" indent="0" algn="l" rtl="0">
              <a:spcBef>
                <a:spcPts val="1600"/>
              </a:spcBef>
              <a:spcAft>
                <a:spcPts val="0"/>
              </a:spcAft>
              <a:buNone/>
            </a:pPr>
            <a:r>
              <a:rPr lang="en" sz="1600"/>
              <a:t>Leave should be applied for after more than 3 consecutive days absent or intermittent/reduced schedule is required by a medical care provider. Please note there are many requirements, qualifications, and exceptions under these laws, and each employee’s situation is different. </a:t>
            </a:r>
            <a:endParaRPr sz="1600"/>
          </a:p>
          <a:p>
            <a:pPr marL="457200" lvl="0" indent="0" algn="l" rtl="0">
              <a:spcBef>
                <a:spcPts val="1600"/>
              </a:spcBef>
              <a:spcAft>
                <a:spcPts val="1600"/>
              </a:spcAft>
              <a:buNone/>
            </a:pPr>
            <a:r>
              <a:rPr lang="en" sz="1600"/>
              <a:t>Employees may not take leave and work another job as employment with SCS will be terminated. Contact the Human Resources Department to discuss options for leave.</a:t>
            </a:r>
            <a:endParaRPr/>
          </a:p>
        </p:txBody>
      </p:sp>
      <p:pic>
        <p:nvPicPr>
          <p:cNvPr id="2" name="Audio 1">
            <a:hlinkClick r:id="" action="ppaction://media"/>
            <a:extLst>
              <a:ext uri="{FF2B5EF4-FFF2-40B4-BE49-F238E27FC236}">
                <a16:creationId xmlns:a16="http://schemas.microsoft.com/office/drawing/2014/main" id="{3A24EB65-E1A6-4F38-A2DF-53AD8EEE1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49"/>
    </mc:Choice>
    <mc:Fallback xmlns="">
      <p:transition spd="slow" advTm="2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Military Leave</a:t>
            </a:r>
            <a:endParaRPr/>
          </a:p>
        </p:txBody>
      </p:sp>
      <p:sp>
        <p:nvSpPr>
          <p:cNvPr id="303" name="Google Shape;303;p46"/>
          <p:cNvSpPr txBox="1">
            <a:spLocks noGrp="1"/>
          </p:cNvSpPr>
          <p:nvPr>
            <p:ph type="body" idx="1"/>
          </p:nvPr>
        </p:nvSpPr>
        <p:spPr>
          <a:xfrm>
            <a:off x="387900" y="13417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Sumner County Schools supports the military obligations of all employees and grants leaves for uniformed service in accordance with applicable federal and state laws. Any employee who needs time off for uniformed service should immediately notify the Human Resources Department and his/her supervisor, who will provide details regarding the leave. If an employee is unable to provide notice before leaving for uniformed service, a family member should notify the supervisor as soon as possible. </a:t>
            </a:r>
            <a:endParaRPr sz="1600"/>
          </a:p>
          <a:p>
            <a:pPr marL="0" lvl="0" indent="0" algn="l" rtl="0">
              <a:spcBef>
                <a:spcPts val="1600"/>
              </a:spcBef>
              <a:spcAft>
                <a:spcPts val="1600"/>
              </a:spcAft>
              <a:buNone/>
            </a:pPr>
            <a:r>
              <a:rPr lang="en" sz="1600"/>
              <a:t>Upon return from military leave, employees will be granted the same seniority, pay, and benefits as if they had worked continuously. Failure to report for work within the prescribed time after completion of military service will be considered a voluntary termination. All employees who enter military service may accumulate a total absence of five (5) years and still retain employment rights.</a:t>
            </a:r>
            <a:endParaRPr sz="1600"/>
          </a:p>
        </p:txBody>
      </p:sp>
      <p:pic>
        <p:nvPicPr>
          <p:cNvPr id="2" name="Audio 1">
            <a:hlinkClick r:id="" action="ppaction://media"/>
            <a:extLst>
              <a:ext uri="{FF2B5EF4-FFF2-40B4-BE49-F238E27FC236}">
                <a16:creationId xmlns:a16="http://schemas.microsoft.com/office/drawing/2014/main" id="{D14A1B04-75CC-4313-84F7-F742DFED8A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27"/>
    </mc:Choice>
    <mc:Fallback xmlns="">
      <p:transition spd="slow" advTm="9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Attendance</a:t>
            </a:r>
            <a:endParaRPr/>
          </a:p>
        </p:txBody>
      </p:sp>
      <p:sp>
        <p:nvSpPr>
          <p:cNvPr id="309" name="Google Shape;309;p47"/>
          <p:cNvSpPr txBox="1">
            <a:spLocks noGrp="1"/>
          </p:cNvSpPr>
          <p:nvPr>
            <p:ph type="body" idx="1"/>
          </p:nvPr>
        </p:nvSpPr>
        <p:spPr>
          <a:xfrm>
            <a:off x="387900" y="1193799"/>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Absenteeism, whether excused or unexcused, is detrimental to daily operations and often causes hardship on co-workers. </a:t>
            </a:r>
            <a:endParaRPr sz="1600"/>
          </a:p>
          <a:p>
            <a:pPr marL="0" lvl="0" indent="0" algn="l" rtl="0">
              <a:spcBef>
                <a:spcPts val="1600"/>
              </a:spcBef>
              <a:spcAft>
                <a:spcPts val="0"/>
              </a:spcAft>
              <a:buNone/>
            </a:pPr>
            <a:r>
              <a:rPr lang="en" sz="1600"/>
              <a:t>If unable to arrive at work on time, or if an employee will be absent, the employee must contact his/her supervisor as soon as possible. One (1) day absent is considered an occurrence and multiple days for the same reason will be charged one (1) occurrence. </a:t>
            </a:r>
            <a:endParaRPr sz="1600"/>
          </a:p>
          <a:p>
            <a:pPr marL="0" lvl="0" indent="0" algn="l" rtl="0">
              <a:spcBef>
                <a:spcPts val="1600"/>
              </a:spcBef>
              <a:spcAft>
                <a:spcPts val="0"/>
              </a:spcAft>
              <a:buNone/>
            </a:pPr>
            <a:r>
              <a:rPr lang="en" sz="1600"/>
              <a:t>Excessive absenteeism (four (4) or more occurrences in a semester) or tardiness or failure to show up or call in for a scheduled shift without prior approval will result in discipline up to and including termination. </a:t>
            </a:r>
            <a:endParaRPr sz="1600"/>
          </a:p>
          <a:p>
            <a:pPr marL="0" lvl="0" indent="0" algn="l" rtl="0">
              <a:spcBef>
                <a:spcPts val="1600"/>
              </a:spcBef>
              <a:spcAft>
                <a:spcPts val="1600"/>
              </a:spcAft>
              <a:buNone/>
            </a:pPr>
            <a:r>
              <a:rPr lang="en" sz="1600"/>
              <a:t>If an employee fails to report to work or call in to inform the supervisor of the absence for three (3) consecutive days the employee will be considered to have voluntarily resigned employment.</a:t>
            </a:r>
            <a:endParaRPr sz="1600"/>
          </a:p>
        </p:txBody>
      </p:sp>
      <p:pic>
        <p:nvPicPr>
          <p:cNvPr id="2" name="Audio 1">
            <a:hlinkClick r:id="" action="ppaction://media"/>
            <a:extLst>
              <a:ext uri="{FF2B5EF4-FFF2-40B4-BE49-F238E27FC236}">
                <a16:creationId xmlns:a16="http://schemas.microsoft.com/office/drawing/2014/main" id="{347D0D61-7E35-4E4D-9E18-2371C641B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04"/>
    </mc:Choice>
    <mc:Fallback xmlns="">
      <p:transition spd="slow" advTm="1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Benefits</a:t>
            </a:r>
            <a:endParaRPr/>
          </a:p>
        </p:txBody>
      </p:sp>
      <p:sp>
        <p:nvSpPr>
          <p:cNvPr id="315" name="Google Shape;315;p48"/>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5"/>
              </a:rPr>
              <a:t>www.sumnerschools.org/benefits</a:t>
            </a:r>
            <a:r>
              <a:rPr lang="en"/>
              <a:t> </a:t>
            </a:r>
            <a:endParaRPr/>
          </a:p>
        </p:txBody>
      </p:sp>
      <p:pic>
        <p:nvPicPr>
          <p:cNvPr id="316" name="Google Shape;316;p48"/>
          <p:cNvPicPr preferRelativeResize="0"/>
          <p:nvPr/>
        </p:nvPicPr>
        <p:blipFill>
          <a:blip r:embed="rId6">
            <a:alphaModFix/>
          </a:blip>
          <a:stretch>
            <a:fillRect/>
          </a:stretch>
        </p:blipFill>
        <p:spPr>
          <a:xfrm>
            <a:off x="2777052" y="1018477"/>
            <a:ext cx="3589875" cy="1627850"/>
          </a:xfrm>
          <a:prstGeom prst="rect">
            <a:avLst/>
          </a:prstGeom>
          <a:noFill/>
          <a:ln>
            <a:noFill/>
          </a:ln>
        </p:spPr>
      </p:pic>
      <p:pic>
        <p:nvPicPr>
          <p:cNvPr id="2" name="Audio 1">
            <a:hlinkClick r:id="" action="ppaction://media"/>
            <a:extLst>
              <a:ext uri="{FF2B5EF4-FFF2-40B4-BE49-F238E27FC236}">
                <a16:creationId xmlns:a16="http://schemas.microsoft.com/office/drawing/2014/main" id="{68E9ABCC-902C-4964-AD50-07C0F7E0EA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56"/>
    </mc:Choice>
    <mc:Fallback xmlns="">
      <p:transition spd="slow" advTm="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p:nvPr/>
        </p:nvSpPr>
        <p:spPr>
          <a:xfrm>
            <a:off x="236825" y="74000"/>
            <a:ext cx="8444100" cy="43812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BCBSTN Medical and Prescription Drug Plan</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PPO</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CDHP with HSA Account</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Choice of Two Network Options</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Wellness Option</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Dental Coverage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Vision Coverage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Short-Term and Long-Term Disability Benefits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Benefits Assistance Resource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Basic Term Life Insurance with Accidental Death and Dismemberment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Voluntary Term Life with Accidental Death and Dismemberment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Critical Illness and Cancer Insurance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Flexible Spending Accounts</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Medical Reimbursement Account</a:t>
            </a:r>
            <a:endParaRPr sz="1100">
              <a:solidFill>
                <a:srgbClr val="FFFFFF"/>
              </a:solidFill>
              <a:highlight>
                <a:schemeClr val="lt1"/>
              </a:highlight>
              <a:latin typeface="Verdana"/>
              <a:ea typeface="Verdana"/>
              <a:cs typeface="Verdana"/>
              <a:sym typeface="Verdana"/>
            </a:endParaRPr>
          </a:p>
          <a:p>
            <a:pPr marL="914400" lvl="1"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Dependent Care Reimbursement Account</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Supplemental Retirement Plans including 403b, 457b and 401K plans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Healthcare Bluebook</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Sumner County Health Clinics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Assistance Program</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Sick Leave Bank</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Annual, Personal and Educational Leave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Employee Discounts</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Liability Insurance</a:t>
            </a:r>
            <a:endParaRPr sz="1100">
              <a:solidFill>
                <a:srgbClr val="FFFFFF"/>
              </a:solidFill>
              <a:highlight>
                <a:schemeClr val="lt1"/>
              </a:highlight>
              <a:latin typeface="Verdana"/>
              <a:ea typeface="Verdana"/>
              <a:cs typeface="Verdana"/>
              <a:sym typeface="Verdana"/>
            </a:endParaRPr>
          </a:p>
          <a:p>
            <a:pPr marL="457200" lvl="0" indent="-298450" algn="l" rtl="0">
              <a:lnSpc>
                <a:spcPct val="115000"/>
              </a:lnSpc>
              <a:spcBef>
                <a:spcPts val="0"/>
              </a:spcBef>
              <a:spcAft>
                <a:spcPts val="0"/>
              </a:spcAft>
              <a:buClr>
                <a:srgbClr val="FFFFFF"/>
              </a:buClr>
              <a:buSzPts val="1100"/>
              <a:buFont typeface="Verdana"/>
              <a:buChar char="●"/>
            </a:pPr>
            <a:r>
              <a:rPr lang="en" sz="1100">
                <a:solidFill>
                  <a:srgbClr val="FFFFFF"/>
                </a:solidFill>
                <a:highlight>
                  <a:schemeClr val="lt1"/>
                </a:highlight>
                <a:latin typeface="Verdana"/>
                <a:ea typeface="Verdana"/>
                <a:cs typeface="Verdana"/>
                <a:sym typeface="Verdana"/>
              </a:rPr>
              <a:t>Occupational Compensation Plan</a:t>
            </a:r>
            <a:endParaRPr sz="1100">
              <a:solidFill>
                <a:srgbClr val="FFFFFF"/>
              </a:solidFill>
              <a:highlight>
                <a:schemeClr val="lt1"/>
              </a:highlight>
              <a:latin typeface="Verdana"/>
              <a:ea typeface="Verdana"/>
              <a:cs typeface="Verdana"/>
              <a:sym typeface="Verdana"/>
            </a:endParaRPr>
          </a:p>
        </p:txBody>
      </p:sp>
      <p:pic>
        <p:nvPicPr>
          <p:cNvPr id="322" name="Google Shape;322;p49"/>
          <p:cNvPicPr preferRelativeResize="0"/>
          <p:nvPr/>
        </p:nvPicPr>
        <p:blipFill>
          <a:blip r:embed="rId5">
            <a:alphaModFix/>
          </a:blip>
          <a:stretch>
            <a:fillRect/>
          </a:stretch>
        </p:blipFill>
        <p:spPr>
          <a:xfrm rot="-249222">
            <a:off x="6359563" y="172150"/>
            <a:ext cx="2254552" cy="631276"/>
          </a:xfrm>
          <a:prstGeom prst="rect">
            <a:avLst/>
          </a:prstGeom>
          <a:noFill/>
          <a:ln>
            <a:noFill/>
          </a:ln>
        </p:spPr>
      </p:pic>
      <p:pic>
        <p:nvPicPr>
          <p:cNvPr id="323" name="Google Shape;323;p49"/>
          <p:cNvPicPr preferRelativeResize="0"/>
          <p:nvPr/>
        </p:nvPicPr>
        <p:blipFill>
          <a:blip r:embed="rId6">
            <a:alphaModFix/>
          </a:blip>
          <a:stretch>
            <a:fillRect/>
          </a:stretch>
        </p:blipFill>
        <p:spPr>
          <a:xfrm rot="-263905">
            <a:off x="6252119" y="2126345"/>
            <a:ext cx="2469458" cy="574907"/>
          </a:xfrm>
          <a:prstGeom prst="rect">
            <a:avLst/>
          </a:prstGeom>
          <a:noFill/>
          <a:ln>
            <a:noFill/>
          </a:ln>
        </p:spPr>
      </p:pic>
      <p:pic>
        <p:nvPicPr>
          <p:cNvPr id="324" name="Google Shape;324;p49"/>
          <p:cNvPicPr preferRelativeResize="0"/>
          <p:nvPr/>
        </p:nvPicPr>
        <p:blipFill>
          <a:blip r:embed="rId7">
            <a:alphaModFix/>
          </a:blip>
          <a:stretch>
            <a:fillRect/>
          </a:stretch>
        </p:blipFill>
        <p:spPr>
          <a:xfrm rot="335967">
            <a:off x="6576101" y="2959471"/>
            <a:ext cx="1821501" cy="1128304"/>
          </a:xfrm>
          <a:prstGeom prst="rect">
            <a:avLst/>
          </a:prstGeom>
          <a:noFill/>
          <a:ln>
            <a:noFill/>
          </a:ln>
        </p:spPr>
      </p:pic>
      <p:pic>
        <p:nvPicPr>
          <p:cNvPr id="325" name="Google Shape;325;p49"/>
          <p:cNvPicPr preferRelativeResize="0"/>
          <p:nvPr/>
        </p:nvPicPr>
        <p:blipFill>
          <a:blip r:embed="rId8">
            <a:alphaModFix/>
          </a:blip>
          <a:stretch>
            <a:fillRect/>
          </a:stretch>
        </p:blipFill>
        <p:spPr>
          <a:xfrm rot="-486585">
            <a:off x="6582972" y="4377283"/>
            <a:ext cx="1807807" cy="475733"/>
          </a:xfrm>
          <a:prstGeom prst="rect">
            <a:avLst/>
          </a:prstGeom>
          <a:noFill/>
          <a:ln>
            <a:noFill/>
          </a:ln>
        </p:spPr>
      </p:pic>
      <p:pic>
        <p:nvPicPr>
          <p:cNvPr id="326" name="Google Shape;326;p49"/>
          <p:cNvPicPr preferRelativeResize="0"/>
          <p:nvPr/>
        </p:nvPicPr>
        <p:blipFill>
          <a:blip r:embed="rId9">
            <a:alphaModFix/>
          </a:blip>
          <a:stretch>
            <a:fillRect/>
          </a:stretch>
        </p:blipFill>
        <p:spPr>
          <a:xfrm rot="509845">
            <a:off x="6881987" y="1063088"/>
            <a:ext cx="1209675" cy="790575"/>
          </a:xfrm>
          <a:prstGeom prst="rect">
            <a:avLst/>
          </a:prstGeom>
          <a:noFill/>
          <a:ln>
            <a:noFill/>
          </a:ln>
        </p:spPr>
      </p:pic>
      <p:pic>
        <p:nvPicPr>
          <p:cNvPr id="2" name="Audio 1">
            <a:hlinkClick r:id="" action="ppaction://media"/>
            <a:extLst>
              <a:ext uri="{FF2B5EF4-FFF2-40B4-BE49-F238E27FC236}">
                <a16:creationId xmlns:a16="http://schemas.microsoft.com/office/drawing/2014/main" id="{917D280E-7072-45F5-80A9-24A2375EDC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42"/>
    </mc:Choice>
    <mc:Fallback xmlns="">
      <p:transition spd="slow" advTm="1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Loan Forgiveness Options</a:t>
            </a:r>
            <a:endParaRPr/>
          </a:p>
        </p:txBody>
      </p:sp>
      <p:sp>
        <p:nvSpPr>
          <p:cNvPr id="332" name="Google Shape;332;p50"/>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Teacher Loan Forgiveness Program (TLFP)</a:t>
            </a:r>
            <a:endParaRPr b="1" u="sng"/>
          </a:p>
          <a:p>
            <a:pPr marL="457200" lvl="0" indent="-317500" algn="l" rtl="0">
              <a:spcBef>
                <a:spcPts val="1600"/>
              </a:spcBef>
              <a:spcAft>
                <a:spcPts val="0"/>
              </a:spcAft>
              <a:buSzPts val="1400"/>
              <a:buChar char="●"/>
            </a:pPr>
            <a:r>
              <a:rPr lang="en"/>
              <a:t>Teach full-time for 5 consecutive years in a low-income school or educational service agency, and meet other qualifications.</a:t>
            </a:r>
            <a:endParaRPr/>
          </a:p>
          <a:p>
            <a:pPr marL="457200" lvl="0" indent="-317500" algn="l" rtl="0">
              <a:spcBef>
                <a:spcPts val="0"/>
              </a:spcBef>
              <a:spcAft>
                <a:spcPts val="0"/>
              </a:spcAft>
              <a:buSzPts val="1400"/>
              <a:buChar char="●"/>
            </a:pPr>
            <a:r>
              <a:rPr lang="en"/>
              <a:t>May be eligible for forgiveness of up to $17,500 on your Direct Subsidized &amp; Unsubsidized Loans &amp; Subsidized &amp; Unsubsidized Federal Stafford Loans.</a:t>
            </a:r>
            <a:endParaRPr/>
          </a:p>
          <a:p>
            <a:pPr marL="457200" lvl="0" indent="-317500" algn="l" rtl="0">
              <a:spcBef>
                <a:spcPts val="0"/>
              </a:spcBef>
              <a:spcAft>
                <a:spcPts val="0"/>
              </a:spcAft>
              <a:buSzPts val="1400"/>
              <a:buChar char="●"/>
            </a:pPr>
            <a:r>
              <a:rPr lang="en" u="sng">
                <a:solidFill>
                  <a:schemeClr val="hlink"/>
                </a:solidFill>
                <a:hlinkClick r:id="rId5"/>
              </a:rPr>
              <a:t>https://studentaid.ed.gov/sa/repay-loans/forgiveness-cancellation/teacher</a:t>
            </a:r>
            <a:r>
              <a:rPr lang="en"/>
              <a:t> </a:t>
            </a:r>
            <a:endParaRPr/>
          </a:p>
        </p:txBody>
      </p:sp>
      <p:sp>
        <p:nvSpPr>
          <p:cNvPr id="333" name="Google Shape;333;p50"/>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Public Service Loan Forgiveness (PSLF)</a:t>
            </a:r>
            <a:endParaRPr b="1" u="sng"/>
          </a:p>
          <a:p>
            <a:pPr marL="457200" lvl="0" indent="-317500" algn="l" rtl="0">
              <a:spcBef>
                <a:spcPts val="1600"/>
              </a:spcBef>
              <a:spcAft>
                <a:spcPts val="0"/>
              </a:spcAft>
              <a:buSzPts val="1400"/>
              <a:buChar char="●"/>
            </a:pPr>
            <a:r>
              <a:rPr lang="en"/>
              <a:t>Make 120 qualifying monthly payments under a qualifying repayment plan while working full-time for a qualifying government or not-for-profit organization.</a:t>
            </a:r>
            <a:endParaRPr/>
          </a:p>
          <a:p>
            <a:pPr marL="457200" lvl="0" indent="-317500" algn="l" rtl="0">
              <a:spcBef>
                <a:spcPts val="0"/>
              </a:spcBef>
              <a:spcAft>
                <a:spcPts val="0"/>
              </a:spcAft>
              <a:buSzPts val="1400"/>
              <a:buChar char="●"/>
            </a:pPr>
            <a:r>
              <a:rPr lang="en"/>
              <a:t>Forgives the remaining balance on your loan once the 120 payments are made.</a:t>
            </a:r>
            <a:endParaRPr/>
          </a:p>
          <a:p>
            <a:pPr marL="457200" lvl="0" indent="-317500" algn="l" rtl="0">
              <a:spcBef>
                <a:spcPts val="0"/>
              </a:spcBef>
              <a:spcAft>
                <a:spcPts val="0"/>
              </a:spcAft>
              <a:buSzPts val="1400"/>
              <a:buChar char="●"/>
            </a:pPr>
            <a:r>
              <a:rPr lang="en" u="sng">
                <a:solidFill>
                  <a:schemeClr val="hlink"/>
                </a:solidFill>
                <a:hlinkClick r:id="rId6"/>
              </a:rPr>
              <a:t>https://studentaid.ed.gov/sa/repay-loans/forgiveness-cancellation/public-service#apply</a:t>
            </a:r>
            <a:r>
              <a:rPr lang="en"/>
              <a:t> </a:t>
            </a:r>
            <a:endParaRPr/>
          </a:p>
        </p:txBody>
      </p:sp>
      <p:sp>
        <p:nvSpPr>
          <p:cNvPr id="334" name="Google Shape;334;p50"/>
          <p:cNvSpPr txBox="1"/>
          <p:nvPr/>
        </p:nvSpPr>
        <p:spPr>
          <a:xfrm>
            <a:off x="964200" y="4662450"/>
            <a:ext cx="72156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**Criteria are subject to change. Contact Federal Student Aid for the latest information.**</a:t>
            </a:r>
            <a:endParaRPr>
              <a:solidFill>
                <a:srgbClr val="FFFFFF"/>
              </a:solidFill>
              <a:latin typeface="Roboto"/>
              <a:ea typeface="Roboto"/>
              <a:cs typeface="Roboto"/>
              <a:sym typeface="Roboto"/>
            </a:endParaRPr>
          </a:p>
        </p:txBody>
      </p:sp>
      <p:pic>
        <p:nvPicPr>
          <p:cNvPr id="335" name="Google Shape;335;p50"/>
          <p:cNvPicPr preferRelativeResize="0"/>
          <p:nvPr/>
        </p:nvPicPr>
        <p:blipFill>
          <a:blip r:embed="rId7">
            <a:alphaModFix/>
          </a:blip>
          <a:stretch>
            <a:fillRect/>
          </a:stretch>
        </p:blipFill>
        <p:spPr>
          <a:xfrm>
            <a:off x="5306300" y="130025"/>
            <a:ext cx="2396625" cy="1342100"/>
          </a:xfrm>
          <a:prstGeom prst="rect">
            <a:avLst/>
          </a:prstGeom>
          <a:noFill/>
          <a:ln>
            <a:noFill/>
          </a:ln>
        </p:spPr>
      </p:pic>
      <p:pic>
        <p:nvPicPr>
          <p:cNvPr id="2" name="Audio 1">
            <a:hlinkClick r:id="" action="ppaction://media"/>
            <a:extLst>
              <a:ext uri="{FF2B5EF4-FFF2-40B4-BE49-F238E27FC236}">
                <a16:creationId xmlns:a16="http://schemas.microsoft.com/office/drawing/2014/main" id="{5D44532D-7971-4D18-BB2E-BA77D5A15C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72"/>
    </mc:Choice>
    <mc:Fallback xmlns="">
      <p:transition spd="slow" advTm="5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1"/>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t>
            </a:r>
            <a:r>
              <a:rPr lang="en" b="1" u="sng"/>
              <a:t>MANDATORY</a:t>
            </a:r>
            <a:r>
              <a:rPr lang="en"/>
              <a:t>* Teacher Orientation</a:t>
            </a:r>
            <a:endParaRPr/>
          </a:p>
        </p:txBody>
      </p:sp>
      <p:sp>
        <p:nvSpPr>
          <p:cNvPr id="341" name="Google Shape;341;p51"/>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PLANS ARE BEING </a:t>
            </a:r>
          </a:p>
          <a:p>
            <a:pPr marL="0" lvl="0" indent="0" algn="ctr" rtl="0">
              <a:spcBef>
                <a:spcPts val="0"/>
              </a:spcBef>
              <a:spcAft>
                <a:spcPts val="0"/>
              </a:spcAft>
              <a:buNone/>
            </a:pPr>
            <a:r>
              <a:rPr lang="en-US" dirty="0"/>
              <a:t>FINALIZED</a:t>
            </a:r>
            <a:endParaRPr dirty="0"/>
          </a:p>
        </p:txBody>
      </p:sp>
      <p:pic>
        <p:nvPicPr>
          <p:cNvPr id="342" name="Google Shape;342;p51"/>
          <p:cNvPicPr preferRelativeResize="0"/>
          <p:nvPr/>
        </p:nvPicPr>
        <p:blipFill>
          <a:blip r:embed="rId5">
            <a:alphaModFix/>
          </a:blip>
          <a:stretch>
            <a:fillRect/>
          </a:stretch>
        </p:blipFill>
        <p:spPr>
          <a:xfrm rot="-780846">
            <a:off x="290752" y="3185273"/>
            <a:ext cx="2287425" cy="1522200"/>
          </a:xfrm>
          <a:prstGeom prst="rect">
            <a:avLst/>
          </a:prstGeom>
          <a:noFill/>
          <a:ln>
            <a:noFill/>
          </a:ln>
        </p:spPr>
      </p:pic>
      <p:pic>
        <p:nvPicPr>
          <p:cNvPr id="343" name="Google Shape;343;p51"/>
          <p:cNvPicPr preferRelativeResize="0"/>
          <p:nvPr/>
        </p:nvPicPr>
        <p:blipFill>
          <a:blip r:embed="rId6">
            <a:alphaModFix/>
          </a:blip>
          <a:stretch>
            <a:fillRect/>
          </a:stretch>
        </p:blipFill>
        <p:spPr>
          <a:xfrm rot="1225895">
            <a:off x="6469648" y="435723"/>
            <a:ext cx="2423549" cy="1404850"/>
          </a:xfrm>
          <a:prstGeom prst="rect">
            <a:avLst/>
          </a:prstGeom>
          <a:noFill/>
          <a:ln>
            <a:noFill/>
          </a:ln>
        </p:spPr>
      </p:pic>
      <p:pic>
        <p:nvPicPr>
          <p:cNvPr id="2" name="Audio 1">
            <a:hlinkClick r:id="" action="ppaction://media"/>
            <a:extLst>
              <a:ext uri="{FF2B5EF4-FFF2-40B4-BE49-F238E27FC236}">
                <a16:creationId xmlns:a16="http://schemas.microsoft.com/office/drawing/2014/main" id="{830A6705-61D5-46CE-9B9A-0E23594640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29"/>
    </mc:Choice>
    <mc:Fallback xmlns="">
      <p:transition spd="slow" advTm="2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Shared Vision</a:t>
            </a:r>
            <a:endParaRPr/>
          </a:p>
        </p:txBody>
      </p:sp>
      <p:sp>
        <p:nvSpPr>
          <p:cNvPr id="92" name="Google Shape;92;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Sumner County Schools is a collaborative culture of high performing students, teachers, and school communities.</a:t>
            </a:r>
            <a:endParaRPr sz="2500"/>
          </a:p>
          <a:p>
            <a:pPr marL="0" lvl="0" indent="0" algn="l" rtl="0">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FDBCD7C2-C08D-48C1-9C22-EA3E6F9BC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07"/>
    </mc:Choice>
    <mc:Fallback xmlns="">
      <p:transition spd="slow" advTm="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2"/>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49" name="Google Shape;349;p5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Certified Team</a:t>
            </a:r>
            <a:endParaRPr/>
          </a:p>
          <a:p>
            <a:pPr marL="0" lvl="0" indent="0" algn="ctr" rtl="0">
              <a:spcBef>
                <a:spcPts val="0"/>
              </a:spcBef>
              <a:spcAft>
                <a:spcPts val="0"/>
              </a:spcAft>
              <a:buNone/>
            </a:pPr>
            <a:endParaRPr/>
          </a:p>
          <a:p>
            <a:pPr marL="0" lvl="0" indent="0" algn="ctr" rtl="0">
              <a:spcBef>
                <a:spcPts val="0"/>
              </a:spcBef>
              <a:spcAft>
                <a:spcPts val="0"/>
              </a:spcAft>
              <a:buNone/>
            </a:pPr>
            <a:r>
              <a:rPr lang="en"/>
              <a:t>Contact us with questions!</a:t>
            </a:r>
            <a:endParaRPr/>
          </a:p>
          <a:p>
            <a:pPr marL="0" lvl="0" indent="0" algn="ctr" rtl="0">
              <a:spcBef>
                <a:spcPts val="0"/>
              </a:spcBef>
              <a:spcAft>
                <a:spcPts val="0"/>
              </a:spcAft>
              <a:buNone/>
            </a:pPr>
            <a:r>
              <a:rPr lang="en"/>
              <a:t>We are here for you!</a:t>
            </a:r>
            <a:endParaRPr/>
          </a:p>
        </p:txBody>
      </p:sp>
      <p:sp>
        <p:nvSpPr>
          <p:cNvPr id="350" name="Google Shape;350;p52"/>
          <p:cNvSpPr txBox="1">
            <a:spLocks noGrp="1"/>
          </p:cNvSpPr>
          <p:nvPr>
            <p:ph type="body" idx="2"/>
          </p:nvPr>
        </p:nvSpPr>
        <p:spPr>
          <a:xfrm>
            <a:off x="4939500" y="103502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AA84F"/>
                </a:solidFill>
              </a:rPr>
              <a:t>Jayme McFadden                       </a:t>
            </a:r>
            <a:r>
              <a:rPr lang="en" sz="1400"/>
              <a:t>Human Resources Supervisor-Certified 615-451-5208 </a:t>
            </a:r>
            <a:r>
              <a:rPr lang="en" sz="1400" u="sng">
                <a:solidFill>
                  <a:schemeClr val="hlink"/>
                </a:solidFill>
                <a:hlinkClick r:id="rId5"/>
              </a:rPr>
              <a:t>jayme.mcfadden@sumnerschools.org</a:t>
            </a:r>
            <a:endParaRPr sz="1400"/>
          </a:p>
          <a:p>
            <a:pPr marL="0" lvl="0" indent="0" algn="l" rtl="0">
              <a:spcBef>
                <a:spcPts val="1600"/>
              </a:spcBef>
              <a:spcAft>
                <a:spcPts val="0"/>
              </a:spcAft>
              <a:buNone/>
            </a:pPr>
            <a:r>
              <a:rPr lang="en">
                <a:solidFill>
                  <a:srgbClr val="6AA84F"/>
                </a:solidFill>
              </a:rPr>
              <a:t>Marla Pike</a:t>
            </a:r>
            <a:r>
              <a:rPr lang="en" sz="1400">
                <a:solidFill>
                  <a:srgbClr val="FFFFFF"/>
                </a:solidFill>
              </a:rPr>
              <a:t>                                       Recruiting/ Training Specialist     615-230-6745  </a:t>
            </a:r>
            <a:r>
              <a:rPr lang="en" sz="1400" u="sng">
                <a:solidFill>
                  <a:schemeClr val="hlink"/>
                </a:solidFill>
                <a:hlinkClick r:id="rId6"/>
              </a:rPr>
              <a:t>marla.pike@sumnerschools.org</a:t>
            </a:r>
            <a:endParaRPr sz="1400">
              <a:solidFill>
                <a:srgbClr val="FFFFFF"/>
              </a:solidFill>
            </a:endParaRPr>
          </a:p>
          <a:p>
            <a:pPr marL="0" lvl="0" indent="0" algn="l" rtl="0">
              <a:spcBef>
                <a:spcPts val="1600"/>
              </a:spcBef>
              <a:spcAft>
                <a:spcPts val="0"/>
              </a:spcAft>
              <a:buNone/>
            </a:pPr>
            <a:r>
              <a:rPr lang="en">
                <a:solidFill>
                  <a:srgbClr val="6AA84F"/>
                </a:solidFill>
              </a:rPr>
              <a:t>Geni Weatherford </a:t>
            </a:r>
            <a:r>
              <a:rPr lang="en" sz="1400"/>
              <a:t>                                      Human Resources Specialist-Certified 615-230-6749 </a:t>
            </a:r>
            <a:r>
              <a:rPr lang="en" sz="1400" u="sng">
                <a:solidFill>
                  <a:schemeClr val="hlink"/>
                </a:solidFill>
                <a:hlinkClick r:id="rId7"/>
              </a:rPr>
              <a:t>geneva.weatherford@sumnerschools.org</a:t>
            </a:r>
            <a:r>
              <a:rPr lang="en" sz="1400"/>
              <a:t> </a:t>
            </a:r>
            <a:endParaRPr sz="1400"/>
          </a:p>
          <a:p>
            <a:pPr marL="0" lvl="0" indent="0" algn="l" rtl="0">
              <a:spcBef>
                <a:spcPts val="1600"/>
              </a:spcBef>
              <a:spcAft>
                <a:spcPts val="0"/>
              </a:spcAft>
              <a:buNone/>
            </a:pPr>
            <a:endParaRPr sz="1400">
              <a:solidFill>
                <a:srgbClr val="FFFFFF"/>
              </a:solidFill>
            </a:endParaRPr>
          </a:p>
          <a:p>
            <a:pPr marL="0" lvl="0" indent="0" algn="l" rtl="0">
              <a:spcBef>
                <a:spcPts val="1600"/>
              </a:spcBef>
              <a:spcAft>
                <a:spcPts val="1600"/>
              </a:spcAft>
              <a:buNone/>
            </a:pPr>
            <a:endParaRPr/>
          </a:p>
        </p:txBody>
      </p:sp>
      <p:pic>
        <p:nvPicPr>
          <p:cNvPr id="351" name="Google Shape;351;p52"/>
          <p:cNvPicPr preferRelativeResize="0"/>
          <p:nvPr/>
        </p:nvPicPr>
        <p:blipFill>
          <a:blip r:embed="rId8">
            <a:alphaModFix/>
          </a:blip>
          <a:stretch>
            <a:fillRect/>
          </a:stretch>
        </p:blipFill>
        <p:spPr>
          <a:xfrm>
            <a:off x="334113" y="1127777"/>
            <a:ext cx="3907975" cy="1587600"/>
          </a:xfrm>
          <a:prstGeom prst="rect">
            <a:avLst/>
          </a:prstGeom>
          <a:noFill/>
          <a:ln>
            <a:noFill/>
          </a:ln>
        </p:spPr>
      </p:pic>
      <p:pic>
        <p:nvPicPr>
          <p:cNvPr id="2" name="Audio 1">
            <a:hlinkClick r:id="" action="ppaction://media"/>
            <a:extLst>
              <a:ext uri="{FF2B5EF4-FFF2-40B4-BE49-F238E27FC236}">
                <a16:creationId xmlns:a16="http://schemas.microsoft.com/office/drawing/2014/main" id="{1A30065A-7887-4898-BA36-A60E300F0E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45"/>
    </mc:Choice>
    <mc:Fallback xmlns="">
      <p:transition spd="slow" advTm="4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Mission Statement</a:t>
            </a:r>
            <a:endParaRPr/>
          </a:p>
        </p:txBody>
      </p:sp>
      <p:sp>
        <p:nvSpPr>
          <p:cNvPr id="98" name="Google Shape;98;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Sumner County Schools commits to growing learners who are college and career ready through quality instruction, effective use of resources, building a collaborative culture and strong leadership.</a:t>
            </a:r>
            <a:endParaRPr sz="2400"/>
          </a:p>
        </p:txBody>
      </p:sp>
      <p:pic>
        <p:nvPicPr>
          <p:cNvPr id="2" name="Audio 1">
            <a:hlinkClick r:id="" action="ppaction://media"/>
            <a:extLst>
              <a:ext uri="{FF2B5EF4-FFF2-40B4-BE49-F238E27FC236}">
                <a16:creationId xmlns:a16="http://schemas.microsoft.com/office/drawing/2014/main" id="{14F7B602-697E-4325-931B-D137DC360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61"/>
    </mc:Choice>
    <mc:Fallback xmlns="">
      <p:transition spd="slow" advTm="1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Beliefs</a:t>
            </a:r>
            <a:endParaRPr/>
          </a:p>
        </p:txBody>
      </p:sp>
      <p:sp>
        <p:nvSpPr>
          <p:cNvPr id="104" name="Google Shape;104;p18"/>
          <p:cNvSpPr txBox="1">
            <a:spLocks noGrp="1"/>
          </p:cNvSpPr>
          <p:nvPr>
            <p:ph type="body" idx="1"/>
          </p:nvPr>
        </p:nvSpPr>
        <p:spPr>
          <a:xfrm>
            <a:off x="387900" y="1303899"/>
            <a:ext cx="8368200" cy="30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We believe in a safe &amp; supportive environment that holds high expectations for students &amp; staff.</a:t>
            </a:r>
            <a:endParaRPr sz="1500"/>
          </a:p>
          <a:p>
            <a:pPr marL="457200" lvl="0" indent="-323850" algn="l" rtl="0">
              <a:spcBef>
                <a:spcPts val="0"/>
              </a:spcBef>
              <a:spcAft>
                <a:spcPts val="0"/>
              </a:spcAft>
              <a:buSzPts val="1500"/>
              <a:buChar char="●"/>
            </a:pPr>
            <a:r>
              <a:rPr lang="en" sz="1500"/>
              <a:t>We believe in students, parents, school employees, &amp; community members working collaboratively &amp; respectfully as partners in the education of all learners to develop prepared graduates.</a:t>
            </a:r>
            <a:endParaRPr sz="1500"/>
          </a:p>
          <a:p>
            <a:pPr marL="457200" lvl="0" indent="-323850" algn="l" rtl="0">
              <a:spcBef>
                <a:spcPts val="0"/>
              </a:spcBef>
              <a:spcAft>
                <a:spcPts val="0"/>
              </a:spcAft>
              <a:buSzPts val="1500"/>
              <a:buChar char="●"/>
            </a:pPr>
            <a:r>
              <a:rPr lang="en" sz="1500"/>
              <a:t>We believe in an inclusive culture that embraces diversity, gives equal access to each child, promotes responsibility, &amp; supports positive self-esteem.</a:t>
            </a:r>
            <a:endParaRPr sz="1500"/>
          </a:p>
          <a:p>
            <a:pPr marL="457200" lvl="0" indent="-323850" algn="l" rtl="0">
              <a:spcBef>
                <a:spcPts val="0"/>
              </a:spcBef>
              <a:spcAft>
                <a:spcPts val="0"/>
              </a:spcAft>
              <a:buSzPts val="1500"/>
              <a:buChar char="●"/>
            </a:pPr>
            <a:r>
              <a:rPr lang="en" sz="1500"/>
              <a:t>We believe that by engaging minds &amp; developing character, we will prepare students to become competent, employable citizens.</a:t>
            </a:r>
            <a:endParaRPr sz="1500"/>
          </a:p>
          <a:p>
            <a:pPr marL="457200" lvl="0" indent="-323850" algn="l" rtl="0">
              <a:spcBef>
                <a:spcPts val="0"/>
              </a:spcBef>
              <a:spcAft>
                <a:spcPts val="0"/>
              </a:spcAft>
              <a:buSzPts val="1500"/>
              <a:buChar char="●"/>
            </a:pPr>
            <a:r>
              <a:rPr lang="en" sz="1500"/>
              <a:t>We believe in the use of data to continually assess our decision making to ensure each student has the opportunity to achieve at proficient &amp; advanced levels.</a:t>
            </a:r>
            <a:endParaRPr sz="1500"/>
          </a:p>
          <a:p>
            <a:pPr marL="457200" lvl="0" indent="-323850" algn="l" rtl="0">
              <a:spcBef>
                <a:spcPts val="0"/>
              </a:spcBef>
              <a:spcAft>
                <a:spcPts val="0"/>
              </a:spcAft>
              <a:buSzPts val="1500"/>
              <a:buChar char="●"/>
            </a:pPr>
            <a:r>
              <a:rPr lang="en" sz="1500"/>
              <a:t>We believe in implementing policies &amp; procedures that focus on achieving the educational goals of our school system.</a:t>
            </a:r>
            <a:endParaRPr sz="1500"/>
          </a:p>
        </p:txBody>
      </p:sp>
      <p:pic>
        <p:nvPicPr>
          <p:cNvPr id="2" name="Audio 1">
            <a:hlinkClick r:id="" action="ppaction://media"/>
            <a:extLst>
              <a:ext uri="{FF2B5EF4-FFF2-40B4-BE49-F238E27FC236}">
                <a16:creationId xmlns:a16="http://schemas.microsoft.com/office/drawing/2014/main" id="{A756B5F6-4CBA-4EB5-92C4-E94B3D141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73"/>
    </mc:Choice>
    <mc:Fallback xmlns="">
      <p:transition spd="slow" advTm="1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10" name="Google Shape;110;p1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11" name="Google Shape;111;p19"/>
          <p:cNvSpPr txBox="1">
            <a:spLocks noGrp="1"/>
          </p:cNvSpPr>
          <p:nvPr>
            <p:ph type="body" idx="2"/>
          </p:nvPr>
        </p:nvSpPr>
        <p:spPr>
          <a:xfrm>
            <a:off x="5162450" y="724200"/>
            <a:ext cx="38370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Please take time to review the policies contained in this handbook. </a:t>
            </a:r>
            <a:endParaRPr sz="1600" b="1"/>
          </a:p>
          <a:p>
            <a:pPr marL="0" lvl="0" indent="0" algn="ctr" rtl="0">
              <a:spcBef>
                <a:spcPts val="1600"/>
              </a:spcBef>
              <a:spcAft>
                <a:spcPts val="0"/>
              </a:spcAft>
              <a:buNone/>
            </a:pPr>
            <a:r>
              <a:rPr lang="en" sz="1600"/>
              <a:t>In the event of a discrepancy among any of the information contained in our orientation materials, the Employee Handbook and the SCS Board Policy, the SCS Board Policy will govern. </a:t>
            </a:r>
            <a:endParaRPr sz="1600"/>
          </a:p>
          <a:p>
            <a:pPr marL="0" lvl="0" indent="0" algn="ctr" rtl="0">
              <a:spcBef>
                <a:spcPts val="1600"/>
              </a:spcBef>
              <a:spcAft>
                <a:spcPts val="0"/>
              </a:spcAft>
              <a:buNone/>
            </a:pPr>
            <a:r>
              <a:rPr lang="en" sz="1600"/>
              <a:t>The online version of this publication is the governing document; therefore, all printed versions of this document are unofficial copies. </a:t>
            </a:r>
            <a:endParaRPr sz="1600"/>
          </a:p>
          <a:p>
            <a:pPr marL="0" lvl="0" indent="0" algn="ctr" rtl="0">
              <a:spcBef>
                <a:spcPts val="1600"/>
              </a:spcBef>
              <a:spcAft>
                <a:spcPts val="1600"/>
              </a:spcAft>
              <a:buNone/>
            </a:pPr>
            <a:r>
              <a:rPr lang="en" sz="1600" b="1"/>
              <a:t>For electronic access please visit www.sumnerschools.org.</a:t>
            </a:r>
            <a:endParaRPr sz="1600" b="1"/>
          </a:p>
        </p:txBody>
      </p:sp>
      <p:pic>
        <p:nvPicPr>
          <p:cNvPr id="112" name="Google Shape;112;p19"/>
          <p:cNvPicPr preferRelativeResize="0"/>
          <p:nvPr/>
        </p:nvPicPr>
        <p:blipFill>
          <a:blip r:embed="rId5">
            <a:alphaModFix/>
          </a:blip>
          <a:stretch>
            <a:fillRect/>
          </a:stretch>
        </p:blipFill>
        <p:spPr>
          <a:xfrm>
            <a:off x="82296" y="0"/>
            <a:ext cx="4951519" cy="5143500"/>
          </a:xfrm>
          <a:prstGeom prst="rect">
            <a:avLst/>
          </a:prstGeom>
          <a:noFill/>
          <a:ln>
            <a:noFill/>
          </a:ln>
        </p:spPr>
      </p:pic>
      <p:pic>
        <p:nvPicPr>
          <p:cNvPr id="2" name="Audio 1">
            <a:hlinkClick r:id="" action="ppaction://media"/>
            <a:extLst>
              <a:ext uri="{FF2B5EF4-FFF2-40B4-BE49-F238E27FC236}">
                <a16:creationId xmlns:a16="http://schemas.microsoft.com/office/drawing/2014/main" id="{C089054A-19BC-464E-B2DC-FCC6C27FB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00"/>
    </mc:Choice>
    <mc:Fallback xmlns="">
      <p:transition spd="slow" advTm="2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87900" y="1566475"/>
            <a:ext cx="8368200" cy="15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HANDBOOK ACKNOWLEDGEMENT</a:t>
            </a:r>
            <a:endParaRPr sz="3600"/>
          </a:p>
        </p:txBody>
      </p:sp>
      <p:sp>
        <p:nvSpPr>
          <p:cNvPr id="118" name="Google Shape;118;p20"/>
          <p:cNvSpPr txBox="1">
            <a:spLocks noGrp="1"/>
          </p:cNvSpPr>
          <p:nvPr>
            <p:ph type="body" idx="1"/>
          </p:nvPr>
        </p:nvSpPr>
        <p:spPr>
          <a:xfrm>
            <a:off x="387900" y="2690850"/>
            <a:ext cx="83682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signing the acknowledgement form, you are stating that you acknowledge receipt of the handbook, and understand and agree that is your responsibility to read and comply with the policies therein. </a:t>
            </a:r>
            <a:endParaRPr/>
          </a:p>
          <a:p>
            <a:pPr marL="0" lvl="0" indent="0" algn="ctr" rtl="0">
              <a:spcBef>
                <a:spcPts val="1600"/>
              </a:spcBef>
              <a:spcAft>
                <a:spcPts val="1600"/>
              </a:spcAft>
              <a:buNone/>
            </a:pPr>
            <a:r>
              <a:rPr lang="en" sz="4000" b="1">
                <a:solidFill>
                  <a:srgbClr val="FF0000"/>
                </a:solidFill>
              </a:rPr>
              <a:t>READ IT!!!</a:t>
            </a:r>
            <a:endParaRPr sz="4000" b="1">
              <a:solidFill>
                <a:srgbClr val="FF0000"/>
              </a:solidFill>
            </a:endParaRPr>
          </a:p>
        </p:txBody>
      </p:sp>
      <p:pic>
        <p:nvPicPr>
          <p:cNvPr id="119" name="Google Shape;119;p20"/>
          <p:cNvPicPr preferRelativeResize="0"/>
          <p:nvPr/>
        </p:nvPicPr>
        <p:blipFill>
          <a:blip r:embed="rId5">
            <a:alphaModFix/>
          </a:blip>
          <a:stretch>
            <a:fillRect/>
          </a:stretch>
        </p:blipFill>
        <p:spPr>
          <a:xfrm>
            <a:off x="3154713" y="518650"/>
            <a:ext cx="2834563" cy="1261675"/>
          </a:xfrm>
          <a:prstGeom prst="rect">
            <a:avLst/>
          </a:prstGeom>
          <a:noFill/>
          <a:ln>
            <a:noFill/>
          </a:ln>
        </p:spPr>
      </p:pic>
      <p:pic>
        <p:nvPicPr>
          <p:cNvPr id="5" name="Audio 4">
            <a:hlinkClick r:id="" action="ppaction://media"/>
            <a:extLst>
              <a:ext uri="{FF2B5EF4-FFF2-40B4-BE49-F238E27FC236}">
                <a16:creationId xmlns:a16="http://schemas.microsoft.com/office/drawing/2014/main" id="{4CD09B3E-0EC2-43B8-BC10-64AA5573B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57"/>
    </mc:Choice>
    <mc:Fallback xmlns="">
      <p:transition spd="slow" advTm="4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Sexual &amp; Unlawful Harrassment </a:t>
            </a:r>
            <a:endParaRPr/>
          </a:p>
        </p:txBody>
      </p:sp>
      <p:sp>
        <p:nvSpPr>
          <p:cNvPr id="125" name="Google Shape;125;p21"/>
          <p:cNvSpPr txBox="1">
            <a:spLocks noGrp="1"/>
          </p:cNvSpPr>
          <p:nvPr>
            <p:ph type="body" idx="1"/>
          </p:nvPr>
        </p:nvSpPr>
        <p:spPr>
          <a:xfrm>
            <a:off x="387900" y="11839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Sexual and other unlawful harassment is a violation of Title VII of the Civil Rights Act of 1964 (Title VII), as amended, as well as many state laws. </a:t>
            </a:r>
            <a:endParaRPr sz="1400"/>
          </a:p>
          <a:p>
            <a:pPr marL="0" lvl="0" indent="0" algn="l" rtl="0">
              <a:spcBef>
                <a:spcPts val="1600"/>
              </a:spcBef>
              <a:spcAft>
                <a:spcPts val="0"/>
              </a:spcAft>
              <a:buNone/>
            </a:pPr>
            <a:r>
              <a:rPr lang="en" sz="1400"/>
              <a:t>Harassment based on a characteristic protected by law, such as race, color, ancestry, national origin, gender, sex, sexual orientation, gender identity, marital status, religion, age, disability, veteran status, or other characteristic protected by state or federal law, is prohibited.</a:t>
            </a:r>
            <a:endParaRPr sz="1400"/>
          </a:p>
          <a:p>
            <a:pPr marL="0" lvl="0" indent="0" algn="l" rtl="0">
              <a:spcBef>
                <a:spcPts val="1600"/>
              </a:spcBef>
              <a:spcAft>
                <a:spcPts val="0"/>
              </a:spcAft>
              <a:buNone/>
            </a:pPr>
            <a:r>
              <a:rPr lang="en" sz="1400"/>
              <a:t>It is SCS’s policy to provide a work environment free of sexual and other harassment. To that end, harassment of SCS’s employees by management, supervisors, coworkers, or non-employees who are in the workplace is absolutely prohibited. </a:t>
            </a:r>
            <a:endParaRPr sz="1400"/>
          </a:p>
          <a:p>
            <a:pPr marL="0" lvl="0" indent="0" algn="l" rtl="0">
              <a:spcBef>
                <a:spcPts val="1600"/>
              </a:spcBef>
              <a:spcAft>
                <a:spcPts val="1600"/>
              </a:spcAft>
              <a:buNone/>
            </a:pPr>
            <a:endParaRPr sz="1200"/>
          </a:p>
        </p:txBody>
      </p:sp>
      <p:pic>
        <p:nvPicPr>
          <p:cNvPr id="126" name="Google Shape;126;p21"/>
          <p:cNvPicPr preferRelativeResize="0"/>
          <p:nvPr/>
        </p:nvPicPr>
        <p:blipFill>
          <a:blip r:embed="rId5">
            <a:alphaModFix/>
          </a:blip>
          <a:stretch>
            <a:fillRect/>
          </a:stretch>
        </p:blipFill>
        <p:spPr>
          <a:xfrm>
            <a:off x="1344000" y="3675875"/>
            <a:ext cx="2605200" cy="1369825"/>
          </a:xfrm>
          <a:prstGeom prst="rect">
            <a:avLst/>
          </a:prstGeom>
          <a:noFill/>
          <a:ln>
            <a:noFill/>
          </a:ln>
        </p:spPr>
      </p:pic>
      <p:pic>
        <p:nvPicPr>
          <p:cNvPr id="127" name="Google Shape;127;p21"/>
          <p:cNvPicPr preferRelativeResize="0"/>
          <p:nvPr/>
        </p:nvPicPr>
        <p:blipFill>
          <a:blip r:embed="rId6">
            <a:alphaModFix/>
          </a:blip>
          <a:stretch>
            <a:fillRect/>
          </a:stretch>
        </p:blipFill>
        <p:spPr>
          <a:xfrm>
            <a:off x="4572000" y="3675875"/>
            <a:ext cx="2739630" cy="1369825"/>
          </a:xfrm>
          <a:prstGeom prst="rect">
            <a:avLst/>
          </a:prstGeom>
          <a:noFill/>
          <a:ln>
            <a:noFill/>
          </a:ln>
        </p:spPr>
      </p:pic>
      <p:pic>
        <p:nvPicPr>
          <p:cNvPr id="2" name="Audio 1">
            <a:hlinkClick r:id="" action="ppaction://media"/>
            <a:extLst>
              <a:ext uri="{FF2B5EF4-FFF2-40B4-BE49-F238E27FC236}">
                <a16:creationId xmlns:a16="http://schemas.microsoft.com/office/drawing/2014/main" id="{6DA466A8-D7B6-40CC-8356-74A5D56C1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74"/>
    </mc:Choice>
    <mc:Fallback xmlns="">
      <p:transition spd="slow" advTm="2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3034</Words>
  <Application>Microsoft Office PowerPoint</Application>
  <PresentationFormat>On-screen Show (16:9)</PresentationFormat>
  <Paragraphs>231</Paragraphs>
  <Slides>40</Slides>
  <Notes>40</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Roboto Slab</vt:lpstr>
      <vt:lpstr>Roboto</vt:lpstr>
      <vt:lpstr>Arial</vt:lpstr>
      <vt:lpstr>Comfortaa</vt:lpstr>
      <vt:lpstr>Verdana</vt:lpstr>
      <vt:lpstr>Marina</vt:lpstr>
      <vt:lpstr>PowerPoint Presentation</vt:lpstr>
      <vt:lpstr>Welcome to  Sumner County Schools!!!   We are delighted to have you!!! </vt:lpstr>
      <vt:lpstr>Sumner County  Schools</vt:lpstr>
      <vt:lpstr>Shared Vision</vt:lpstr>
      <vt:lpstr>Mission Statement</vt:lpstr>
      <vt:lpstr>Our Beliefs</vt:lpstr>
      <vt:lpstr>PowerPoint Presentation</vt:lpstr>
      <vt:lpstr>HANDBOOK ACKNOWLEDGEMENT</vt:lpstr>
      <vt:lpstr>Sexual &amp; Unlawful Harrassment </vt:lpstr>
      <vt:lpstr>Definition of Unlawful Harassment.   “Unlawful harassment” is conduct that has the purpose or effect of creating an intimidating, hostile, or offensive work environment; has the purpose or effect of substantially and unreasonably interfering with an individual’s work performance; or otherwise adversely affects an individual’s employment opportunities because of the individual’s membership in a protected class.</vt:lpstr>
      <vt:lpstr>Examples of Unlawful Harassment</vt:lpstr>
      <vt:lpstr>Definition of Sexual Harassment.   “Sexual harassment” is generally defined under both state and federal law as unwelcome sexual advances, requests for sexual favors, and other verbal or physical conduct of a sexual nature where:  • Submission to or rejection of such conduct is made either explicitly or implicitly a term or condition of any individual’s employment or as a basis for employment decisions; or  • Such conduct has the purpose or effect of unreasonably interfering with an individual’s work performance or creating an intimidating, hostile, or offensive work environment.</vt:lpstr>
      <vt:lpstr>Examples of Sexual Harassment</vt:lpstr>
      <vt:lpstr>Complaint Procedure &amp; Anti-Retaliation</vt:lpstr>
      <vt:lpstr>PowerPoint Presentation</vt:lpstr>
      <vt:lpstr>Sumner County Schools prohibits the possession of weapons on its property at all times, including parking lots or district vehicles.   Additionally, while on duty, employees may not carry a weapon of any type.  The district reserves the right to inspect all belongings of employees on its premises, including briefcases, purses and handbags, gym bags, and personal vehicles on school or district property.    Any employee violating this policy is subject to discipline up to and including dismissal for the first offense.</vt:lpstr>
      <vt:lpstr>Reporting Child Abuse &amp; Neglect</vt:lpstr>
      <vt:lpstr>Social Media Acceptable Use</vt:lpstr>
      <vt:lpstr>PowerPoint Presentation</vt:lpstr>
      <vt:lpstr>Dress Code &amp; Grooming  </vt:lpstr>
      <vt:lpstr>Disciplinary Action</vt:lpstr>
      <vt:lpstr>Voluntary Separation From Employment</vt:lpstr>
      <vt:lpstr>Employee Badge</vt:lpstr>
      <vt:lpstr>Change of Information</vt:lpstr>
      <vt:lpstr>EMAIL ADDRESS</vt:lpstr>
      <vt:lpstr>PowerPoint Presentation</vt:lpstr>
      <vt:lpstr>Employee Self Service (ESS)</vt:lpstr>
      <vt:lpstr>Frontline (Aesop) Absence Management</vt:lpstr>
      <vt:lpstr>What Do I Do  If Injured  on the Job?</vt:lpstr>
      <vt:lpstr>PowerPoint Presentation</vt:lpstr>
      <vt:lpstr>Paid Time</vt:lpstr>
      <vt:lpstr>Time Off </vt:lpstr>
      <vt:lpstr>Family &amp; Medical Leave (FMLA)</vt:lpstr>
      <vt:lpstr>Military Leave</vt:lpstr>
      <vt:lpstr>Attendance</vt:lpstr>
      <vt:lpstr>Benefits</vt:lpstr>
      <vt:lpstr>PowerPoint Presentation</vt:lpstr>
      <vt:lpstr>Loan Forgiveness Options</vt:lpstr>
      <vt:lpstr>*MANDATORY* Teacher Orientation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Vena Stuart Student User Account</dc:creator>
  <cp:lastModifiedBy>Michael Erlewine</cp:lastModifiedBy>
  <cp:revision>5</cp:revision>
  <dcterms:modified xsi:type="dcterms:W3CDTF">2020-06-04T14:29:28Z</dcterms:modified>
</cp:coreProperties>
</file>